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44"/>
  </p:notesMasterIdLst>
  <p:sldIdLst>
    <p:sldId id="256" r:id="rId2"/>
    <p:sldId id="674" r:id="rId3"/>
    <p:sldId id="667" r:id="rId4"/>
    <p:sldId id="656" r:id="rId5"/>
    <p:sldId id="657" r:id="rId6"/>
    <p:sldId id="621" r:id="rId7"/>
    <p:sldId id="666" r:id="rId8"/>
    <p:sldId id="662" r:id="rId9"/>
    <p:sldId id="658" r:id="rId10"/>
    <p:sldId id="664" r:id="rId11"/>
    <p:sldId id="659" r:id="rId12"/>
    <p:sldId id="645" r:id="rId13"/>
    <p:sldId id="628" r:id="rId14"/>
    <p:sldId id="626" r:id="rId15"/>
    <p:sldId id="630" r:id="rId16"/>
    <p:sldId id="632" r:id="rId17"/>
    <p:sldId id="636" r:id="rId18"/>
    <p:sldId id="637" r:id="rId19"/>
    <p:sldId id="638" r:id="rId20"/>
    <p:sldId id="639" r:id="rId21"/>
    <p:sldId id="640" r:id="rId22"/>
    <p:sldId id="641" r:id="rId23"/>
    <p:sldId id="634" r:id="rId24"/>
    <p:sldId id="635" r:id="rId25"/>
    <p:sldId id="643" r:id="rId26"/>
    <p:sldId id="644" r:id="rId27"/>
    <p:sldId id="642" r:id="rId28"/>
    <p:sldId id="647" r:id="rId29"/>
    <p:sldId id="648" r:id="rId30"/>
    <p:sldId id="646" r:id="rId31"/>
    <p:sldId id="649" r:id="rId32"/>
    <p:sldId id="660" r:id="rId33"/>
    <p:sldId id="651" r:id="rId34"/>
    <p:sldId id="675" r:id="rId35"/>
    <p:sldId id="668" r:id="rId36"/>
    <p:sldId id="654" r:id="rId37"/>
    <p:sldId id="673" r:id="rId38"/>
    <p:sldId id="669" r:id="rId39"/>
    <p:sldId id="671" r:id="rId40"/>
    <p:sldId id="672" r:id="rId41"/>
    <p:sldId id="661" r:id="rId42"/>
    <p:sldId id="650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3FDADC"/>
    <a:srgbClr val="1D20FF"/>
    <a:srgbClr val="F69240"/>
    <a:srgbClr val="98B954"/>
    <a:srgbClr val="FFFFFF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83" autoAdjust="0"/>
    <p:restoredTop sz="82245"/>
  </p:normalViewPr>
  <p:slideViewPr>
    <p:cSldViewPr snapToGrid="0">
      <p:cViewPr varScale="1">
        <p:scale>
          <a:sx n="100" d="100"/>
          <a:sy n="100" d="100"/>
        </p:scale>
        <p:origin x="1384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7A85FA-22A9-42C3-9374-F8AF61C6D9C6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ED0911-9E17-4BEE-8E61-9E37182C87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87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D0911-9E17-4BEE-8E61-9E37182C87F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63670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D0911-9E17-4BEE-8E61-9E37182C87F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41457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D0911-9E17-4BEE-8E61-9E37182C87F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28652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D0911-9E17-4BEE-8E61-9E37182C87F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76245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D0911-9E17-4BEE-8E61-9E37182C87F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148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D0911-9E17-4BEE-8E61-9E37182C87F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61529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D0911-9E17-4BEE-8E61-9E37182C87F8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10032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D0911-9E17-4BEE-8E61-9E37182C87F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15841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D0911-9E17-4BEE-8E61-9E37182C87F8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50511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D0911-9E17-4BEE-8E61-9E37182C87F8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4572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D0911-9E17-4BEE-8E61-9E37182C87F8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4429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D0911-9E17-4BEE-8E61-9E37182C87F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90468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endParaRPr lang="en-GB" sz="120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D0911-9E17-4BEE-8E61-9E37182C87F8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987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D0911-9E17-4BEE-8E61-9E37182C87F8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33319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D0911-9E17-4BEE-8E61-9E37182C87F8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16022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F0188-D5E7-159E-EE1F-68C547FF2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2526B0-2164-F1FD-386C-584AE55643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458CF1-0148-72C4-8841-8FC08281AA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BC94E8-49B6-7CEF-785A-97F26769E8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D0911-9E17-4BEE-8E61-9E37182C87F8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63484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D0911-9E17-4BEE-8E61-9E37182C87F8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41247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D0911-9E17-4BEE-8E61-9E37182C87F8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29087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D0911-9E17-4BEE-8E61-9E37182C87F8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99487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D0911-9E17-4BEE-8E61-9E37182C87F8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46970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D0911-9E17-4BEE-8E61-9E37182C87F8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1535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D0911-9E17-4BEE-8E61-9E37182C87F8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732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D0911-9E17-4BEE-8E61-9E37182C87F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0430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D0911-9E17-4BEE-8E61-9E37182C87F8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3267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D0911-9E17-4BEE-8E61-9E37182C87F8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7972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D0911-9E17-4BEE-8E61-9E37182C87F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597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D0911-9E17-4BEE-8E61-9E37182C87F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137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D0911-9E17-4BEE-8E61-9E37182C87F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4305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D0911-9E17-4BEE-8E61-9E37182C87F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206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D0911-9E17-4BEE-8E61-9E37182C87F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764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D0911-9E17-4BEE-8E61-9E37182C87F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4651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009099"/>
            <a:ext cx="9448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D25037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C5EC6AD-733E-4781-A2AF-7609FC9749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0474" y="165491"/>
            <a:ext cx="669367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7B11AB17-06FB-42EC-A9F0-6D4F25A59E5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6638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91838-80EC-40BA-A528-BC182EE867C4}" type="datetime1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4B9664D-1689-4BAC-9D88-C44FDF6076E6}"/>
              </a:ext>
            </a:extLst>
          </p:cNvPr>
          <p:cNvSpPr txBox="1">
            <a:spLocks/>
          </p:cNvSpPr>
          <p:nvPr userDrawn="1"/>
        </p:nvSpPr>
        <p:spPr>
          <a:xfrm>
            <a:off x="11330474" y="165491"/>
            <a:ext cx="66936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11AB17-06FB-42EC-A9F0-6D4F25A59E5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056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0E9B2-D16B-4A92-97C9-AA678671980C}" type="datetime1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A2FE7C8-2275-4B37-9D6F-E8FDC2892397}"/>
              </a:ext>
            </a:extLst>
          </p:cNvPr>
          <p:cNvSpPr txBox="1">
            <a:spLocks/>
          </p:cNvSpPr>
          <p:nvPr userDrawn="1"/>
        </p:nvSpPr>
        <p:spPr>
          <a:xfrm>
            <a:off x="11330474" y="165491"/>
            <a:ext cx="66936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11AB17-06FB-42EC-A9F0-6D4F25A59E5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6904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DAF90C8-9000-4E9A-BD6E-67BFC0E489CE}"/>
              </a:ext>
            </a:extLst>
          </p:cNvPr>
          <p:cNvSpPr txBox="1">
            <a:spLocks/>
          </p:cNvSpPr>
          <p:nvPr userDrawn="1"/>
        </p:nvSpPr>
        <p:spPr>
          <a:xfrm>
            <a:off x="11330474" y="165491"/>
            <a:ext cx="66936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11AB17-06FB-42EC-A9F0-6D4F25A59E5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4310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0251"/>
            <a:ext cx="10972800" cy="8109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31405"/>
            <a:ext cx="10972800" cy="4621161"/>
          </a:xfrm>
        </p:spPr>
        <p:txBody>
          <a:bodyPr/>
          <a:lstStyle>
            <a:lvl1pPr>
              <a:spcBef>
                <a:spcPts val="1800"/>
              </a:spcBef>
              <a:defRPr sz="2000"/>
            </a:lvl1pPr>
            <a:lvl2pPr>
              <a:spcBef>
                <a:spcPts val="600"/>
              </a:spcBef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C57B4-2A4E-4AA2-AFA5-7408C065FB29}" type="datetime1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982364E-BE18-465D-AA2A-678E0145D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0474" y="165491"/>
            <a:ext cx="669367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7B11AB17-06FB-42EC-A9F0-6D4F25A59E5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5632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19D08-C87C-48FA-AC55-29D671E8F429}" type="datetime1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6907AF4-6847-4EFF-A131-AB79E324A0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0474" y="165491"/>
            <a:ext cx="669367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7B11AB17-06FB-42EC-A9F0-6D4F25A59E5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41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5C43-4E7F-4BC0-8E6D-2764EF576F44}" type="datetime1">
              <a:rPr lang="en-GB" smtClean="0"/>
              <a:t>23/07/2025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045CAE7-3155-4505-A47F-5958A77D6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0474" y="165491"/>
            <a:ext cx="669367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7B11AB17-06FB-42EC-A9F0-6D4F25A59E5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69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61307-4634-411B-9690-F98EFE0FF73E}" type="datetime1">
              <a:rPr lang="en-GB" smtClean="0"/>
              <a:t>23/07/2025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3AB842D-863F-4B45-B5F7-0AFF4430DC89}"/>
              </a:ext>
            </a:extLst>
          </p:cNvPr>
          <p:cNvSpPr txBox="1">
            <a:spLocks/>
          </p:cNvSpPr>
          <p:nvPr userDrawn="1"/>
        </p:nvSpPr>
        <p:spPr>
          <a:xfrm>
            <a:off x="11330474" y="165491"/>
            <a:ext cx="66936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11AB17-06FB-42EC-A9F0-6D4F25A59E5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3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4793E-10B2-4D12-ABBA-A5DAAFE1B0F2}" type="datetime1">
              <a:rPr lang="en-GB" smtClean="0"/>
              <a:t>23/07/2025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0EF7E-6D32-4264-BB67-7D8423697635}"/>
              </a:ext>
            </a:extLst>
          </p:cNvPr>
          <p:cNvSpPr txBox="1">
            <a:spLocks/>
          </p:cNvSpPr>
          <p:nvPr userDrawn="1"/>
        </p:nvSpPr>
        <p:spPr>
          <a:xfrm>
            <a:off x="11330474" y="165491"/>
            <a:ext cx="66936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11AB17-06FB-42EC-A9F0-6D4F25A59E5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949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97DF-2A5F-471E-B283-D88F5EEB25CA}" type="datetime1">
              <a:rPr lang="en-GB" smtClean="0"/>
              <a:t>23/07/2025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51B7F70-945D-4E11-B07D-A1F6B5A5923F}"/>
              </a:ext>
            </a:extLst>
          </p:cNvPr>
          <p:cNvSpPr txBox="1">
            <a:spLocks/>
          </p:cNvSpPr>
          <p:nvPr userDrawn="1"/>
        </p:nvSpPr>
        <p:spPr>
          <a:xfrm>
            <a:off x="11330474" y="165491"/>
            <a:ext cx="66936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11AB17-06FB-42EC-A9F0-6D4F25A59E5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4290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8C25D-1FA1-41CB-B5D0-71DC0EEF474A}" type="datetime1">
              <a:rPr lang="en-GB" smtClean="0"/>
              <a:t>23/07/2025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B439083-9D16-47EC-B586-2CAA0E4E69B4}"/>
              </a:ext>
            </a:extLst>
          </p:cNvPr>
          <p:cNvSpPr txBox="1">
            <a:spLocks/>
          </p:cNvSpPr>
          <p:nvPr userDrawn="1"/>
        </p:nvSpPr>
        <p:spPr>
          <a:xfrm>
            <a:off x="11330474" y="165491"/>
            <a:ext cx="66936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11AB17-06FB-42EC-A9F0-6D4F25A59E5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058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FE50C-057A-4B22-A70E-D5CB012DF9C0}" type="datetime1">
              <a:rPr lang="en-GB" smtClean="0"/>
              <a:t>23/07/2025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161973-39CD-4510-84B2-BBD1743A7C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0474" y="165491"/>
            <a:ext cx="669367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7B11AB17-06FB-42EC-A9F0-6D4F25A59E5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852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0" cy="810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31405"/>
            <a:ext cx="10972800" cy="4794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326F5-E659-4586-96E3-E5095AF8EA23}" type="datetime1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pic>
        <p:nvPicPr>
          <p:cNvPr id="7" name="Picture 6" descr="turbostream-text-black.png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10182741" y="5936210"/>
            <a:ext cx="1806736" cy="74078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5B38A34-AD57-43DF-A569-0E1B544C34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" y="6356352"/>
            <a:ext cx="669367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7B11AB17-06FB-42EC-A9F0-6D4F25A59E5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1779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2400" kern="1200">
          <a:solidFill>
            <a:srgbClr val="D25037"/>
          </a:solidFill>
          <a:latin typeface="Helvetica"/>
          <a:ea typeface="+mj-ea"/>
          <a:cs typeface="Helvetica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333333"/>
          </a:solidFill>
          <a:latin typeface="Helvetica"/>
          <a:ea typeface="+mn-ea"/>
          <a:cs typeface="Helvetica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333333"/>
          </a:solidFill>
          <a:latin typeface="Helvetica"/>
          <a:ea typeface="+mn-ea"/>
          <a:cs typeface="Helvetica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350" kern="1200">
          <a:solidFill>
            <a:srgbClr val="333333"/>
          </a:solidFill>
          <a:latin typeface="Helvetica"/>
          <a:ea typeface="+mn-ea"/>
          <a:cs typeface="Helvetica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350" kern="1200">
          <a:solidFill>
            <a:srgbClr val="333333"/>
          </a:solidFill>
          <a:latin typeface="Helvetica"/>
          <a:ea typeface="+mn-ea"/>
          <a:cs typeface="Helvetica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350" kern="1200">
          <a:solidFill>
            <a:srgbClr val="333333"/>
          </a:solidFill>
          <a:latin typeface="Helvetica"/>
          <a:ea typeface="+mn-ea"/>
          <a:cs typeface="Helvetica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mp4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0.png"/><Relationship Id="rId4" Type="http://schemas.openxmlformats.org/officeDocument/2006/relationships/video" Target="../media/media2.mp4"/><Relationship Id="rId9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4.mp4"/><Relationship Id="rId7" Type="http://schemas.openxmlformats.org/officeDocument/2006/relationships/image" Target="../media/image3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Relationship Id="rId9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6.mp4"/><Relationship Id="rId7" Type="http://schemas.openxmlformats.org/officeDocument/2006/relationships/image" Target="../media/image4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p4"/><Relationship Id="rId9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media" Target="../media/media8.mp4"/><Relationship Id="rId7" Type="http://schemas.openxmlformats.org/officeDocument/2006/relationships/image" Target="../media/image48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notesSlide" Target="../notesSlides/notesSlide29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8.mp4"/><Relationship Id="rId9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urbmodels.larc.nasa.gov/spalart.html#helicity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EAA1F-CA2E-447C-A495-30235FE082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2800" noProof="0" dirty="0"/>
              <a:t>ECL5/CATANA: Stability prediction at design and part speed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DEAB07-2D93-4F9B-B40E-53E8E184DB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noProof="0" dirty="0"/>
              <a:t>Ewan Gunn</a:t>
            </a:r>
          </a:p>
          <a:p>
            <a:r>
              <a:rPr lang="en-GB" noProof="0" dirty="0"/>
              <a:t>Turbostream Ltd</a:t>
            </a:r>
          </a:p>
          <a:p>
            <a:r>
              <a:rPr lang="en-GB" noProof="0" dirty="0"/>
              <a:t>26 March 2025</a:t>
            </a:r>
          </a:p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7601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2"/>
    </mc:Choice>
    <mc:Fallback xmlns="">
      <p:transition spd="slow" advTm="270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45841F5-6025-1006-2CE7-0AFAF7416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B2861-16D9-C214-D9C2-26EEEE438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0" dirty="0"/>
              <a:t>Steady CFD, 80%: onset of subsonic LE separation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1A1E45-0C85-500E-6033-3AE554DA02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11AB17-06FB-42EC-A9F0-6D4F25A59E5F}" type="slidenum">
              <a:rPr lang="en-GB" noProof="0" smtClean="0"/>
              <a:pPr/>
              <a:t>10</a:t>
            </a:fld>
            <a:endParaRPr lang="en-GB" noProof="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6A3C93-5EC5-7EEC-DFE9-25B781C32289}"/>
              </a:ext>
            </a:extLst>
          </p:cNvPr>
          <p:cNvSpPr txBox="1"/>
          <p:nvPr/>
        </p:nvSpPr>
        <p:spPr>
          <a:xfrm>
            <a:off x="9165151" y="1632378"/>
            <a:ext cx="2660704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noProof="0" dirty="0"/>
              <a:t>AR = 0.575</a:t>
            </a:r>
            <a:br>
              <a:rPr lang="en-GB" sz="1200" noProof="0" dirty="0"/>
            </a:br>
            <a:r>
              <a:rPr lang="en-GB" sz="1200" noProof="0" dirty="0"/>
              <a:t>Positive slope on characteristic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A715D5-36DB-AAAF-506F-2E61A69543C5}"/>
              </a:ext>
            </a:extLst>
          </p:cNvPr>
          <p:cNvSpPr txBox="1"/>
          <p:nvPr/>
        </p:nvSpPr>
        <p:spPr>
          <a:xfrm>
            <a:off x="5393014" y="1632378"/>
            <a:ext cx="1727269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noProof="0" dirty="0"/>
              <a:t>AR = 0.600</a:t>
            </a:r>
            <a:br>
              <a:rPr lang="en-GB" sz="1200" noProof="0" dirty="0"/>
            </a:br>
            <a:r>
              <a:rPr lang="en-GB" sz="1200" noProof="0" dirty="0"/>
              <a:t>Peak pressure ratio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57CA4C-E084-F39C-A08A-5560D711CB45}"/>
              </a:ext>
            </a:extLst>
          </p:cNvPr>
          <p:cNvSpPr txBox="1"/>
          <p:nvPr/>
        </p:nvSpPr>
        <p:spPr>
          <a:xfrm>
            <a:off x="1620877" y="1632378"/>
            <a:ext cx="1727269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noProof="0" dirty="0"/>
              <a:t>AR = 0.750</a:t>
            </a:r>
            <a:br>
              <a:rPr lang="en-GB" sz="1200" noProof="0" dirty="0"/>
            </a:br>
            <a:r>
              <a:rPr lang="en-GB" sz="1200" noProof="0" dirty="0"/>
              <a:t>Rotor peak efficiency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FB9FD6-FBE8-6209-9D57-D644AA595628}"/>
              </a:ext>
            </a:extLst>
          </p:cNvPr>
          <p:cNvSpPr txBox="1"/>
          <p:nvPr/>
        </p:nvSpPr>
        <p:spPr>
          <a:xfrm>
            <a:off x="3412435" y="949710"/>
            <a:ext cx="5367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noProof="0" dirty="0"/>
              <a:t>Rotor suction surface flow field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59E1EF-EF21-8764-3BF5-4EFA74E7A54F}"/>
              </a:ext>
            </a:extLst>
          </p:cNvPr>
          <p:cNvSpPr txBox="1"/>
          <p:nvPr/>
        </p:nvSpPr>
        <p:spPr>
          <a:xfrm>
            <a:off x="1995777" y="1231847"/>
            <a:ext cx="82004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noProof="0" dirty="0"/>
              <a:t>Contours of static pressure, limiting streamlines and shaded green </a:t>
            </a:r>
            <a:r>
              <a:rPr lang="en-GB" sz="1400" noProof="0" dirty="0" err="1"/>
              <a:t>isosurface</a:t>
            </a:r>
            <a:r>
              <a:rPr lang="en-GB" sz="1400" noProof="0" dirty="0"/>
              <a:t> of </a:t>
            </a:r>
            <a:r>
              <a:rPr lang="en-GB" sz="1400" i="1" noProof="0" dirty="0"/>
              <a:t>V</a:t>
            </a:r>
            <a:r>
              <a:rPr lang="en-GB" sz="1400" i="1" baseline="-25000" noProof="0" dirty="0"/>
              <a:t>x</a:t>
            </a:r>
            <a:r>
              <a:rPr lang="en-GB" sz="1400" noProof="0" dirty="0"/>
              <a:t> = 0  </a:t>
            </a:r>
          </a:p>
        </p:txBody>
      </p:sp>
      <p:pic>
        <p:nvPicPr>
          <p:cNvPr id="8" name="Picture 7" descr="A colorful drawing of a kite&#10;&#10;AI-generated content may be incorrect.">
            <a:extLst>
              <a:ext uri="{FF2B5EF4-FFF2-40B4-BE49-F238E27FC236}">
                <a16:creationId xmlns:a16="http://schemas.microsoft.com/office/drawing/2014/main" id="{689DD2C3-05D2-7D01-772E-F66FA2E52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91" y="2094043"/>
            <a:ext cx="4044843" cy="3918442"/>
          </a:xfrm>
          <a:prstGeom prst="rect">
            <a:avLst/>
          </a:prstGeom>
        </p:spPr>
      </p:pic>
      <p:pic>
        <p:nvPicPr>
          <p:cNvPr id="17" name="Picture 16" descr="A colorful drawing of a kite&#10;&#10;AI-generated content may be incorrect.">
            <a:extLst>
              <a:ext uri="{FF2B5EF4-FFF2-40B4-BE49-F238E27FC236}">
                <a16:creationId xmlns:a16="http://schemas.microsoft.com/office/drawing/2014/main" id="{C97613FD-EB37-F5FA-A693-D8866B1E80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031" y="2145630"/>
            <a:ext cx="4089600" cy="3961800"/>
          </a:xfrm>
          <a:prstGeom prst="rect">
            <a:avLst/>
          </a:prstGeom>
        </p:spPr>
      </p:pic>
      <p:pic>
        <p:nvPicPr>
          <p:cNvPr id="36" name="Picture 35" descr="A drawing of a colorful object&#10;&#10;AI-generated content may be incorrect.">
            <a:extLst>
              <a:ext uri="{FF2B5EF4-FFF2-40B4-BE49-F238E27FC236}">
                <a16:creationId xmlns:a16="http://schemas.microsoft.com/office/drawing/2014/main" id="{44C0DB6F-BF5E-5089-EE7A-53DD4320B3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807" y="2133726"/>
            <a:ext cx="4089600" cy="3961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C485A6-39CD-923A-1CD0-A76946835FC7}"/>
              </a:ext>
            </a:extLst>
          </p:cNvPr>
          <p:cNvSpPr txBox="1"/>
          <p:nvPr/>
        </p:nvSpPr>
        <p:spPr>
          <a:xfrm>
            <a:off x="688428" y="6119336"/>
            <a:ext cx="27240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noProof="0" dirty="0"/>
              <a:t>Subsonic inlet flow, but incidence leads to low-pressure spike at LE on suction surface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9443CD9-511D-7F9A-BDE4-B30D12D77CAE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1579863" y="3241964"/>
            <a:ext cx="470569" cy="2877372"/>
          </a:xfrm>
          <a:prstGeom prst="straightConnector1">
            <a:avLst/>
          </a:prstGeom>
          <a:ln w="15875">
            <a:solidFill>
              <a:schemeClr val="tx1"/>
            </a:solidFill>
            <a:tailEnd type="stealth" w="lg" len="lg"/>
          </a:ln>
          <a:effectLst>
            <a:glow rad="25400">
              <a:schemeClr val="bg1">
                <a:alpha val="8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CDAA0F1-ACA3-848C-8D3B-795FBC52FC95}"/>
              </a:ext>
            </a:extLst>
          </p:cNvPr>
          <p:cNvSpPr txBox="1"/>
          <p:nvPr/>
        </p:nvSpPr>
        <p:spPr>
          <a:xfrm>
            <a:off x="4530207" y="6119336"/>
            <a:ext cx="27240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noProof="0" dirty="0"/>
              <a:t>Full-span subsonic LE separation created as incidence is increased further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B3EA17E-62D3-AA83-C13D-B86A6374A36F}"/>
              </a:ext>
            </a:extLst>
          </p:cNvPr>
          <p:cNvCxnSpPr>
            <a:cxnSpLocks/>
          </p:cNvCxnSpPr>
          <p:nvPr/>
        </p:nvCxnSpPr>
        <p:spPr>
          <a:xfrm flipH="1" flipV="1">
            <a:off x="5511537" y="3429000"/>
            <a:ext cx="331238" cy="2666526"/>
          </a:xfrm>
          <a:prstGeom prst="straightConnector1">
            <a:avLst/>
          </a:prstGeom>
          <a:ln w="15875">
            <a:solidFill>
              <a:schemeClr val="tx1"/>
            </a:solidFill>
            <a:tailEnd type="stealth" w="lg" len="lg"/>
          </a:ln>
          <a:effectLst>
            <a:glow rad="25400">
              <a:schemeClr val="bg1">
                <a:alpha val="8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291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17"/>
    </mc:Choice>
    <mc:Fallback xmlns="">
      <p:transition spd="slow" advTm="3931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C5AA3A6-93A5-1C55-D0D2-163985A58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Design Speed: Spike-Type Rotating Stall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5686157-DE74-DD8E-FC92-6E553018A1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0B01A4-8D91-BFB0-8302-E9979832AC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11AB17-06FB-42EC-A9F0-6D4F25A59E5F}" type="slidenum">
              <a:rPr lang="en-GB" noProof="0" smtClean="0"/>
              <a:pPr/>
              <a:t>11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5279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9"/>
    </mc:Choice>
    <mc:Fallback xmlns="">
      <p:transition spd="slow" advTm="6049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D482A-CED5-05F0-AFC3-0B99BA46B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Stall simulation approach at 100% speed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7E9191-C0CC-9DA6-28F3-6F615551FD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11AB17-06FB-42EC-A9F0-6D4F25A59E5F}" type="slidenum">
              <a:rPr lang="en-GB" noProof="0" smtClean="0"/>
              <a:pPr/>
              <a:t>12</a:t>
            </a:fld>
            <a:endParaRPr lang="en-GB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91EFCD-3758-BB68-F6BB-D047598BE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312" y="1461436"/>
            <a:ext cx="7388945" cy="4169834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48BCED4-844F-419B-10E7-773726131B0E}"/>
              </a:ext>
            </a:extLst>
          </p:cNvPr>
          <p:cNvCxnSpPr>
            <a:cxnSpLocks/>
          </p:cNvCxnSpPr>
          <p:nvPr/>
        </p:nvCxnSpPr>
        <p:spPr>
          <a:xfrm flipH="1" flipV="1">
            <a:off x="1641704" y="1844433"/>
            <a:ext cx="548640" cy="444277"/>
          </a:xfrm>
          <a:prstGeom prst="straightConnector1">
            <a:avLst/>
          </a:prstGeom>
          <a:ln w="15875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3B84E29-8956-C490-E5F4-81572EE6BCC5}"/>
              </a:ext>
            </a:extLst>
          </p:cNvPr>
          <p:cNvCxnSpPr>
            <a:cxnSpLocks/>
          </p:cNvCxnSpPr>
          <p:nvPr/>
        </p:nvCxnSpPr>
        <p:spPr>
          <a:xfrm flipH="1" flipV="1">
            <a:off x="1453676" y="1950901"/>
            <a:ext cx="539873" cy="720806"/>
          </a:xfrm>
          <a:prstGeom prst="straightConnector1">
            <a:avLst/>
          </a:prstGeom>
          <a:ln w="15875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FC205F83-7D53-9ECE-7358-57C8D90F965E}"/>
              </a:ext>
            </a:extLst>
          </p:cNvPr>
          <p:cNvSpPr/>
          <p:nvPr/>
        </p:nvSpPr>
        <p:spPr>
          <a:xfrm>
            <a:off x="6944971" y="1424357"/>
            <a:ext cx="834887" cy="534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E4E8C7-CEDD-A946-7569-E83E6C664720}"/>
              </a:ext>
            </a:extLst>
          </p:cNvPr>
          <p:cNvSpPr txBox="1"/>
          <p:nvPr/>
        </p:nvSpPr>
        <p:spPr>
          <a:xfrm>
            <a:off x="2190344" y="2066571"/>
            <a:ext cx="1205589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noProof="0" dirty="0"/>
              <a:t>First unsteady OP</a:t>
            </a:r>
            <a:br>
              <a:rPr lang="en-GB" sz="1000" noProof="0" dirty="0"/>
            </a:br>
            <a:r>
              <a:rPr lang="en-GB" sz="1000" noProof="0" dirty="0"/>
              <a:t>AR = 0.660</a:t>
            </a:r>
            <a:br>
              <a:rPr lang="en-GB" sz="1000" noProof="0" dirty="0"/>
            </a:br>
            <a:r>
              <a:rPr lang="en-GB" sz="1000" noProof="0" dirty="0"/>
              <a:t>Stable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7FEDF5-630A-4BC8-7AFF-6F2FD60A8F71}"/>
              </a:ext>
            </a:extLst>
          </p:cNvPr>
          <p:cNvSpPr txBox="1"/>
          <p:nvPr/>
        </p:nvSpPr>
        <p:spPr>
          <a:xfrm>
            <a:off x="1808153" y="2661214"/>
            <a:ext cx="1377992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noProof="0" dirty="0"/>
              <a:t>Second unsteady OP</a:t>
            </a:r>
            <a:br>
              <a:rPr lang="en-GB" sz="1000" noProof="0" dirty="0"/>
            </a:br>
            <a:r>
              <a:rPr lang="en-GB" sz="1000" noProof="0" dirty="0"/>
              <a:t>AR = 0.655</a:t>
            </a:r>
            <a:br>
              <a:rPr lang="en-GB" sz="1000" noProof="0" dirty="0"/>
            </a:br>
            <a:r>
              <a:rPr lang="en-GB" sz="1000" noProof="0" dirty="0"/>
              <a:t>Stable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6313A-D91B-39E5-D1E0-928BFD13E134}"/>
              </a:ext>
            </a:extLst>
          </p:cNvPr>
          <p:cNvSpPr txBox="1"/>
          <p:nvPr/>
        </p:nvSpPr>
        <p:spPr>
          <a:xfrm>
            <a:off x="1725941" y="3261411"/>
            <a:ext cx="1894585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noProof="0" dirty="0"/>
              <a:t>Trace from third unsteady OP</a:t>
            </a:r>
            <a:br>
              <a:rPr lang="en-GB" sz="1000" noProof="0" dirty="0"/>
            </a:br>
            <a:r>
              <a:rPr lang="en-GB" sz="1000" noProof="0" dirty="0"/>
              <a:t>AR = 0.650</a:t>
            </a:r>
            <a:br>
              <a:rPr lang="en-GB" sz="1000" noProof="0" dirty="0"/>
            </a:br>
            <a:r>
              <a:rPr lang="en-GB" sz="1000" noProof="0" dirty="0"/>
              <a:t>Unstable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5A062FD-7581-41C1-C2BC-3209EDA9A7F3}"/>
              </a:ext>
            </a:extLst>
          </p:cNvPr>
          <p:cNvCxnSpPr>
            <a:cxnSpLocks/>
          </p:cNvCxnSpPr>
          <p:nvPr/>
        </p:nvCxnSpPr>
        <p:spPr>
          <a:xfrm flipH="1" flipV="1">
            <a:off x="1101831" y="2289852"/>
            <a:ext cx="621781" cy="1056208"/>
          </a:xfrm>
          <a:prstGeom prst="straightConnector1">
            <a:avLst/>
          </a:prstGeom>
          <a:ln w="15875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53B4FBD1-0763-EB54-2581-B2A043BF4A37}"/>
              </a:ext>
            </a:extLst>
          </p:cNvPr>
          <p:cNvSpPr/>
          <p:nvPr/>
        </p:nvSpPr>
        <p:spPr>
          <a:xfrm>
            <a:off x="681945" y="3874647"/>
            <a:ext cx="1541852" cy="12987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94219F-31C8-B6CE-EB7C-F665511567EF}"/>
              </a:ext>
            </a:extLst>
          </p:cNvPr>
          <p:cNvSpPr txBox="1"/>
          <p:nvPr/>
        </p:nvSpPr>
        <p:spPr>
          <a:xfrm>
            <a:off x="976530" y="3886222"/>
            <a:ext cx="595443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000" noProof="0" dirty="0"/>
              <a:t>Steady</a:t>
            </a:r>
          </a:p>
        </p:txBody>
      </p:sp>
      <p:pic>
        <p:nvPicPr>
          <p:cNvPr id="27" name="Picture 26" descr="A picture containing line, plot, diagram&#10;&#10;Description automatically generated">
            <a:extLst>
              <a:ext uri="{FF2B5EF4-FFF2-40B4-BE49-F238E27FC236}">
                <a16:creationId xmlns:a16="http://schemas.microsoft.com/office/drawing/2014/main" id="{9091FC9D-C34D-EF50-2F93-B2393910CF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84" t="3878" r="5259" b="92899"/>
          <a:stretch/>
        </p:blipFill>
        <p:spPr>
          <a:xfrm>
            <a:off x="743590" y="3953160"/>
            <a:ext cx="244515" cy="134381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0FD0CBE-19D6-D9D5-FE84-E36F58152C9D}"/>
              </a:ext>
            </a:extLst>
          </p:cNvPr>
          <p:cNvGrpSpPr/>
          <p:nvPr/>
        </p:nvGrpSpPr>
        <p:grpSpPr>
          <a:xfrm>
            <a:off x="802476" y="4329427"/>
            <a:ext cx="114300" cy="114300"/>
            <a:chOff x="10598150" y="4044950"/>
            <a:chExt cx="114300" cy="114300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6A1DC8C-603B-1C0C-90E3-38A0E8252E63}"/>
                </a:ext>
              </a:extLst>
            </p:cNvPr>
            <p:cNvCxnSpPr>
              <a:cxnSpLocks/>
            </p:cNvCxnSpPr>
            <p:nvPr/>
          </p:nvCxnSpPr>
          <p:spPr>
            <a:xfrm>
              <a:off x="10598150" y="4044950"/>
              <a:ext cx="114300" cy="114300"/>
            </a:xfrm>
            <a:prstGeom prst="line">
              <a:avLst/>
            </a:prstGeom>
            <a:ln w="12700">
              <a:solidFill>
                <a:srgbClr val="1D2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F3ABAC6-2271-0E32-1D91-3BFFCDD19E2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598150" y="4044950"/>
              <a:ext cx="114300" cy="114300"/>
            </a:xfrm>
            <a:prstGeom prst="line">
              <a:avLst/>
            </a:prstGeom>
            <a:ln w="12700">
              <a:solidFill>
                <a:srgbClr val="1D2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F0686E4-3048-94FB-ADD2-7FB9902E3240}"/>
              </a:ext>
            </a:extLst>
          </p:cNvPr>
          <p:cNvSpPr txBox="1"/>
          <p:nvPr/>
        </p:nvSpPr>
        <p:spPr>
          <a:xfrm>
            <a:off x="976530" y="4134346"/>
            <a:ext cx="140204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000" noProof="0" dirty="0"/>
              <a:t>Stable unsteady OP (time average over last rev)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414C4CD-D157-398F-13DD-A3547AAD8911}"/>
              </a:ext>
            </a:extLst>
          </p:cNvPr>
          <p:cNvCxnSpPr>
            <a:cxnSpLocks/>
          </p:cNvCxnSpPr>
          <p:nvPr/>
        </p:nvCxnSpPr>
        <p:spPr>
          <a:xfrm flipH="1">
            <a:off x="742871" y="4930432"/>
            <a:ext cx="209669" cy="0"/>
          </a:xfrm>
          <a:prstGeom prst="line">
            <a:avLst/>
          </a:prstGeom>
          <a:ln w="12700">
            <a:solidFill>
              <a:srgbClr val="3FDADC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7D74109-A8C8-A8E4-EE97-A5AAB074CD03}"/>
              </a:ext>
            </a:extLst>
          </p:cNvPr>
          <p:cNvSpPr txBox="1"/>
          <p:nvPr/>
        </p:nvSpPr>
        <p:spPr>
          <a:xfrm>
            <a:off x="963031" y="4773285"/>
            <a:ext cx="140204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000" noProof="0" dirty="0"/>
              <a:t>Instantaneous trace from unsteady OP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C3F2625-8262-47B7-83F4-4A0F72B91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1344" y="1101219"/>
            <a:ext cx="4779343" cy="52580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noProof="0" dirty="0"/>
              <a:t>Approach follows Kim et al, 2019, Stall Inception in Low Pressure Ratio Fans, </a:t>
            </a:r>
            <a:r>
              <a:rPr lang="en-GB" sz="1600" i="1" noProof="0" dirty="0"/>
              <a:t>J. </a:t>
            </a:r>
            <a:r>
              <a:rPr lang="en-GB" sz="1600" i="1" noProof="0" dirty="0" err="1"/>
              <a:t>Turbomach</a:t>
            </a:r>
            <a:r>
              <a:rPr lang="en-GB" sz="1600" i="1" noProof="0" dirty="0"/>
              <a:t>., </a:t>
            </a:r>
            <a:r>
              <a:rPr lang="en-GB" sz="1600" noProof="0" dirty="0"/>
              <a:t>141(7):</a:t>
            </a:r>
          </a:p>
          <a:p>
            <a:pPr marL="400050" indent="-400050">
              <a:buFont typeface="+mj-lt"/>
              <a:buAutoNum type="romanLcPeriod"/>
            </a:pPr>
            <a:r>
              <a:rPr lang="en-GB" sz="1600" noProof="0" dirty="0"/>
              <a:t>Start unsteady simulations from the second-last single-passage steady solution</a:t>
            </a:r>
          </a:p>
          <a:p>
            <a:pPr marL="400050" indent="-400050">
              <a:buFont typeface="+mj-lt"/>
              <a:buAutoNum type="romanLcPeriod"/>
            </a:pPr>
            <a:r>
              <a:rPr lang="en-GB" sz="1600" noProof="0" dirty="0"/>
              <a:t>Create a full-annulus version of the computational grid</a:t>
            </a:r>
          </a:p>
          <a:p>
            <a:pPr marL="400050" indent="-400050">
              <a:buFont typeface="+mj-lt"/>
              <a:buAutoNum type="romanLcPeriod"/>
            </a:pPr>
            <a:r>
              <a:rPr lang="en-GB" sz="1600" noProof="0" dirty="0"/>
              <a:t>Mis-stagger one rotor blade by 0.4° to provide a stall nucleation point, mimicking real-life asymmetries</a:t>
            </a:r>
          </a:p>
          <a:p>
            <a:pPr marL="400050" indent="-400050">
              <a:buFont typeface="+mj-lt"/>
              <a:buAutoNum type="romanLcPeriod"/>
            </a:pPr>
            <a:r>
              <a:rPr lang="en-GB" sz="1600" noProof="0" dirty="0"/>
              <a:t>Converge the unsteady simulation at the first nozzle setting, then incrementally close the exit nozzle</a:t>
            </a:r>
          </a:p>
          <a:p>
            <a:pPr marL="400050" indent="-400050">
              <a:buFont typeface="+mj-lt"/>
              <a:buAutoNum type="romanLcPeriod"/>
            </a:pPr>
            <a:r>
              <a:rPr lang="en-GB" sz="1600" noProof="0" dirty="0"/>
              <a:t>At each operating point, examine pressure traces and the rotor flow field for any signs of instability</a:t>
            </a:r>
          </a:p>
        </p:txBody>
      </p:sp>
    </p:spTree>
    <p:extLst>
      <p:ext uri="{BB962C8B-B14F-4D97-AF65-F5344CB8AC3E}">
        <p14:creationId xmlns:p14="http://schemas.microsoft.com/office/powerpoint/2010/main" val="361039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25"/>
    </mc:Choice>
    <mc:Fallback xmlns="">
      <p:transition spd="slow" advTm="59025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27ACD-4A1C-445D-9D61-21A66519B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Classic spike stall observed in casing static pressure traces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EBCCC-563D-904A-1535-ED23E28E62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11AB17-06FB-42EC-A9F0-6D4F25A59E5F}" type="slidenum">
              <a:rPr lang="en-GB" noProof="0" smtClean="0"/>
              <a:pPr/>
              <a:t>13</a:t>
            </a:fld>
            <a:endParaRPr lang="en-GB" noProof="0" dirty="0"/>
          </a:p>
        </p:txBody>
      </p:sp>
      <p:pic>
        <p:nvPicPr>
          <p:cNvPr id="16" name="Picture 15" descr="A picture containing screenshot, text, rectangle, grate&#10;&#10;Description automatically generated">
            <a:extLst>
              <a:ext uri="{FF2B5EF4-FFF2-40B4-BE49-F238E27FC236}">
                <a16:creationId xmlns:a16="http://schemas.microsoft.com/office/drawing/2014/main" id="{04E2E2EC-CE68-2E7B-8C46-D8CAAC7C88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535" y="1101218"/>
            <a:ext cx="6781800" cy="51435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6DABE4B-BD1C-BD17-4E18-10E0A0F19AFC}"/>
              </a:ext>
            </a:extLst>
          </p:cNvPr>
          <p:cNvSpPr/>
          <p:nvPr/>
        </p:nvSpPr>
        <p:spPr>
          <a:xfrm>
            <a:off x="1101635" y="2265680"/>
            <a:ext cx="457200" cy="23977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02FE6A-993A-55F3-4E75-E0AD2C98E965}"/>
              </a:ext>
            </a:extLst>
          </p:cNvPr>
          <p:cNvSpPr txBox="1"/>
          <p:nvPr/>
        </p:nvSpPr>
        <p:spPr>
          <a:xfrm>
            <a:off x="2104494" y="6028191"/>
            <a:ext cx="1801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noProof="0" dirty="0"/>
              <a:t>Small perturbations from passing of mis-staggered blade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570C355-838E-661E-EBC7-DEA98A00B0EA}"/>
              </a:ext>
            </a:extLst>
          </p:cNvPr>
          <p:cNvCxnSpPr>
            <a:cxnSpLocks/>
          </p:cNvCxnSpPr>
          <p:nvPr/>
        </p:nvCxnSpPr>
        <p:spPr>
          <a:xfrm flipV="1">
            <a:off x="3524154" y="5573902"/>
            <a:ext cx="534041" cy="457540"/>
          </a:xfrm>
          <a:prstGeom prst="straightConnector1">
            <a:avLst/>
          </a:prstGeom>
          <a:ln w="15875">
            <a:solidFill>
              <a:schemeClr val="tx1"/>
            </a:solidFill>
            <a:tailEnd type="stealth" w="lg" len="lg"/>
          </a:ln>
          <a:effectLst>
            <a:glow rad="25400">
              <a:schemeClr val="bg1">
                <a:alpha val="8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5F221BB-6A2F-0412-2C31-C670CB961FCF}"/>
              </a:ext>
            </a:extLst>
          </p:cNvPr>
          <p:cNvSpPr txBox="1"/>
          <p:nvPr/>
        </p:nvSpPr>
        <p:spPr>
          <a:xfrm>
            <a:off x="6910787" y="869310"/>
            <a:ext cx="133394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noProof="0" dirty="0"/>
              <a:t>Rapid growth of spike stall cell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4FE8DC6-70BC-1573-07C8-8F2A8259A208}"/>
              </a:ext>
            </a:extLst>
          </p:cNvPr>
          <p:cNvCxnSpPr>
            <a:cxnSpLocks/>
          </p:cNvCxnSpPr>
          <p:nvPr/>
        </p:nvCxnSpPr>
        <p:spPr>
          <a:xfrm flipH="1">
            <a:off x="6019075" y="1101218"/>
            <a:ext cx="965200" cy="402051"/>
          </a:xfrm>
          <a:prstGeom prst="straightConnector1">
            <a:avLst/>
          </a:prstGeom>
          <a:ln w="15875">
            <a:solidFill>
              <a:schemeClr val="tx1"/>
            </a:solidFill>
            <a:tailEnd type="stealth" w="lg" len="lg"/>
          </a:ln>
          <a:effectLst>
            <a:glow rad="25400">
              <a:schemeClr val="bg1">
                <a:alpha val="8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C666C13-CAD2-42E8-C586-9D0A19D16CB2}"/>
              </a:ext>
            </a:extLst>
          </p:cNvPr>
          <p:cNvSpPr txBox="1"/>
          <p:nvPr/>
        </p:nvSpPr>
        <p:spPr>
          <a:xfrm>
            <a:off x="7756435" y="6028190"/>
            <a:ext cx="2740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noProof="0" dirty="0"/>
              <a:t>Fully developed rotating stall cell traveling circumferentially at ~68%  of rotor shaft speed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238565E-A1B4-3371-7DD4-0758BBF8FDE8}"/>
              </a:ext>
            </a:extLst>
          </p:cNvPr>
          <p:cNvCxnSpPr>
            <a:cxnSpLocks/>
          </p:cNvCxnSpPr>
          <p:nvPr/>
        </p:nvCxnSpPr>
        <p:spPr>
          <a:xfrm flipH="1" flipV="1">
            <a:off x="7533965" y="5573902"/>
            <a:ext cx="222470" cy="670816"/>
          </a:xfrm>
          <a:prstGeom prst="straightConnector1">
            <a:avLst/>
          </a:prstGeom>
          <a:ln w="15875">
            <a:solidFill>
              <a:schemeClr val="tx1"/>
            </a:solidFill>
            <a:tailEnd type="stealth" w="lg" len="lg"/>
          </a:ln>
          <a:effectLst>
            <a:glow rad="25400">
              <a:schemeClr val="bg1">
                <a:alpha val="8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7181D181-FD72-F0BF-F9E1-2E69C73B16C1}"/>
              </a:ext>
            </a:extLst>
          </p:cNvPr>
          <p:cNvSpPr txBox="1">
            <a:spLocks/>
          </p:cNvSpPr>
          <p:nvPr/>
        </p:nvSpPr>
        <p:spPr>
          <a:xfrm>
            <a:off x="8244728" y="1206500"/>
            <a:ext cx="3500232" cy="4406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ts val="1800"/>
              </a:spcBef>
              <a:buFont typeface="Arial"/>
              <a:buChar char="•"/>
              <a:defRPr sz="2000" kern="1200">
                <a:solidFill>
                  <a:srgbClr val="333333"/>
                </a:solidFill>
                <a:latin typeface="Helvetica"/>
                <a:ea typeface="+mn-ea"/>
                <a:cs typeface="Helvetica"/>
              </a:defRPr>
            </a:lvl1pPr>
            <a:lvl2pPr marL="557213" indent="-214313" algn="l" defTabSz="342900" rtl="0" eaLnBrk="1" latinLnBrk="0" hangingPunct="1">
              <a:spcBef>
                <a:spcPts val="600"/>
              </a:spcBef>
              <a:buFont typeface="Arial"/>
              <a:buChar char="–"/>
              <a:defRPr sz="1800" kern="1200">
                <a:solidFill>
                  <a:srgbClr val="333333"/>
                </a:solidFill>
                <a:latin typeface="Helvetica"/>
                <a:ea typeface="+mn-ea"/>
                <a:cs typeface="Helvetica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rgbClr val="333333"/>
                </a:solidFill>
                <a:latin typeface="Helvetica"/>
                <a:ea typeface="+mn-ea"/>
                <a:cs typeface="Helvetica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350" kern="1200">
                <a:solidFill>
                  <a:srgbClr val="333333"/>
                </a:solidFill>
                <a:latin typeface="Helvetica"/>
                <a:ea typeface="+mn-ea"/>
                <a:cs typeface="Helvetica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350" kern="1200">
                <a:solidFill>
                  <a:srgbClr val="333333"/>
                </a:solidFill>
                <a:latin typeface="Helvetica"/>
                <a:ea typeface="+mn-ea"/>
                <a:cs typeface="Helvetica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noProof="0" dirty="0"/>
              <a:t>Static pressure traces taken from unsteady pressure probes applied in the absolute reference frame in the CFD on the rotor casing at 10% of axial chord upstream of the rotor LE. </a:t>
            </a:r>
          </a:p>
          <a:p>
            <a:r>
              <a:rPr lang="en-GB" sz="1400" noProof="0" dirty="0"/>
              <a:t>Before </a:t>
            </a:r>
            <a:r>
              <a:rPr lang="en-GB" sz="1400" i="1" noProof="0" dirty="0"/>
              <a:t>t</a:t>
            </a:r>
            <a:r>
              <a:rPr lang="en-GB" sz="1400" noProof="0" dirty="0"/>
              <a:t> = 0: stable flow in the rotor. Regular blade passing signal with small perturbations from the mis-staggered rotor blade</a:t>
            </a:r>
          </a:p>
          <a:p>
            <a:r>
              <a:rPr lang="en-GB" sz="1400" i="1" noProof="0" dirty="0"/>
              <a:t>t</a:t>
            </a:r>
            <a:r>
              <a:rPr lang="en-GB" sz="1400" noProof="0" dirty="0"/>
              <a:t> = 0: Nozzle closed by one increment</a:t>
            </a:r>
          </a:p>
          <a:p>
            <a:r>
              <a:rPr lang="en-GB" sz="1400" noProof="0" dirty="0"/>
              <a:t>After </a:t>
            </a:r>
            <a:r>
              <a:rPr lang="en-GB" sz="1400" i="1" noProof="0" dirty="0"/>
              <a:t>t</a:t>
            </a:r>
            <a:r>
              <a:rPr lang="en-GB" sz="1400" noProof="0" dirty="0"/>
              <a:t> = 0: sharp disturbance at </a:t>
            </a:r>
            <a:r>
              <a:rPr lang="en-GB" sz="1400" i="1" noProof="0" dirty="0"/>
              <a:t>t</a:t>
            </a:r>
            <a:r>
              <a:rPr lang="en-GB" sz="1400" noProof="0" dirty="0"/>
              <a:t> = 2 showing spike stall inception followed by propagation and growth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C1FD80B-00F1-2CB6-B998-0F5FBE8D4743}"/>
              </a:ext>
            </a:extLst>
          </p:cNvPr>
          <p:cNvCxnSpPr>
            <a:cxnSpLocks/>
          </p:cNvCxnSpPr>
          <p:nvPr/>
        </p:nvCxnSpPr>
        <p:spPr>
          <a:xfrm flipV="1">
            <a:off x="4824462" y="990600"/>
            <a:ext cx="0" cy="4763589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F985B83B-8337-68D2-89DF-8A7385D304F2}"/>
              </a:ext>
            </a:extLst>
          </p:cNvPr>
          <p:cNvSpPr txBox="1"/>
          <p:nvPr/>
        </p:nvSpPr>
        <p:spPr>
          <a:xfrm>
            <a:off x="2633484" y="919490"/>
            <a:ext cx="14726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noProof="0" dirty="0"/>
              <a:t>AR = 0.655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1FDB262-1DD4-83A1-0495-DDFA28BE99AF}"/>
              </a:ext>
            </a:extLst>
          </p:cNvPr>
          <p:cNvSpPr txBox="1"/>
          <p:nvPr/>
        </p:nvSpPr>
        <p:spPr>
          <a:xfrm>
            <a:off x="5556593" y="907410"/>
            <a:ext cx="14726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noProof="0" dirty="0"/>
              <a:t>AR = 0.650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908722-CF10-CFE4-19E1-4A8023E232DE}"/>
              </a:ext>
            </a:extLst>
          </p:cNvPr>
          <p:cNvSpPr txBox="1"/>
          <p:nvPr/>
        </p:nvSpPr>
        <p:spPr>
          <a:xfrm rot="16200000">
            <a:off x="-1055270" y="3290501"/>
            <a:ext cx="4066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noProof="0" dirty="0"/>
              <a:t>Static pressure fluctuation/circumferential coordinate: </a:t>
            </a:r>
            <a:r>
              <a:rPr lang="en-GB" sz="1200" i="1" noProof="0" dirty="0" err="1"/>
              <a:t>θ</a:t>
            </a:r>
            <a:endParaRPr lang="en-GB" sz="1200" i="1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A08887-444C-E092-7D07-70FE1FE1E79A}"/>
              </a:ext>
            </a:extLst>
          </p:cNvPr>
          <p:cNvSpPr txBox="1"/>
          <p:nvPr/>
        </p:nvSpPr>
        <p:spPr>
          <a:xfrm>
            <a:off x="1172142" y="5335907"/>
            <a:ext cx="5340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noProof="0" dirty="0"/>
              <a:t>0°</a:t>
            </a:r>
            <a:endParaRPr lang="en-GB" sz="1200" i="1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51E7B-C9BB-EF74-8108-CB7739E9C668}"/>
              </a:ext>
            </a:extLst>
          </p:cNvPr>
          <p:cNvSpPr txBox="1"/>
          <p:nvPr/>
        </p:nvSpPr>
        <p:spPr>
          <a:xfrm>
            <a:off x="1162302" y="3223955"/>
            <a:ext cx="5340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noProof="0" dirty="0"/>
              <a:t>180°</a:t>
            </a:r>
            <a:endParaRPr lang="en-GB" sz="1200" i="1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579BAD-69A7-765E-7F2F-4BDF8353E070}"/>
              </a:ext>
            </a:extLst>
          </p:cNvPr>
          <p:cNvSpPr txBox="1"/>
          <p:nvPr/>
        </p:nvSpPr>
        <p:spPr>
          <a:xfrm>
            <a:off x="271491" y="6013885"/>
            <a:ext cx="1801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noProof="0" dirty="0"/>
              <a:t>Regular rotor blade passing signal at one circumferential position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FAE388C-AE34-859D-D4D9-A22EEBE0AB23}"/>
              </a:ext>
            </a:extLst>
          </p:cNvPr>
          <p:cNvCxnSpPr>
            <a:cxnSpLocks/>
          </p:cNvCxnSpPr>
          <p:nvPr/>
        </p:nvCxnSpPr>
        <p:spPr>
          <a:xfrm flipV="1">
            <a:off x="1162300" y="5533301"/>
            <a:ext cx="910492" cy="498185"/>
          </a:xfrm>
          <a:prstGeom prst="straightConnector1">
            <a:avLst/>
          </a:prstGeom>
          <a:ln w="15875">
            <a:solidFill>
              <a:schemeClr val="tx1"/>
            </a:solidFill>
            <a:tailEnd type="stealth" w="lg" len="lg"/>
          </a:ln>
          <a:effectLst>
            <a:glow rad="25400">
              <a:schemeClr val="bg1">
                <a:alpha val="8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68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20"/>
    </mc:Choice>
    <mc:Fallback xmlns="">
      <p:transition spd="slow" advTm="7232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27ACD-4A1C-445D-9D61-21A66519B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Time history of operating point from stall simulation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1D32EB1-596B-F127-D4EF-54B1AD2820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" r="14615"/>
          <a:stretch/>
        </p:blipFill>
        <p:spPr>
          <a:xfrm>
            <a:off x="1502342" y="1225978"/>
            <a:ext cx="6127531" cy="484664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EBCCC-563D-904A-1535-ED23E28E62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11AB17-06FB-42EC-A9F0-6D4F25A59E5F}" type="slidenum">
              <a:rPr lang="en-GB" noProof="0" smtClean="0"/>
              <a:pPr/>
              <a:t>14</a:t>
            </a:fld>
            <a:endParaRPr lang="en-GB" noProof="0" dirty="0"/>
          </a:p>
        </p:txBody>
      </p:sp>
      <p:pic>
        <p:nvPicPr>
          <p:cNvPr id="7" name="Content Placeholder 5" descr="A picture containing plot, line, diagram, text&#10;&#10;Description automatically generated">
            <a:extLst>
              <a:ext uri="{FF2B5EF4-FFF2-40B4-BE49-F238E27FC236}">
                <a16:creationId xmlns:a16="http://schemas.microsoft.com/office/drawing/2014/main" id="{20D326A5-8F4D-A378-0ADA-71D6B782B2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01" t="53352" r="166" b="33897"/>
          <a:stretch/>
        </p:blipFill>
        <p:spPr>
          <a:xfrm>
            <a:off x="2328244" y="5029390"/>
            <a:ext cx="863362" cy="5084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D60E22-B9F5-B12E-6AF0-F435B93BC79B}"/>
              </a:ext>
            </a:extLst>
          </p:cNvPr>
          <p:cNvSpPr txBox="1"/>
          <p:nvPr/>
        </p:nvSpPr>
        <p:spPr>
          <a:xfrm>
            <a:off x="161679" y="1698844"/>
            <a:ext cx="1472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noProof="0" dirty="0"/>
              <a:t>Overall and rotor mass flow rates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B1B9A0-D07D-4DA7-659A-23A7A70CBBAB}"/>
              </a:ext>
            </a:extLst>
          </p:cNvPr>
          <p:cNvSpPr txBox="1"/>
          <p:nvPr/>
        </p:nvSpPr>
        <p:spPr>
          <a:xfrm>
            <a:off x="293652" y="2687146"/>
            <a:ext cx="1208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noProof="0" dirty="0"/>
              <a:t>Overall pressure ratio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C44714-4000-B40A-6499-4C4AC2D5189B}"/>
              </a:ext>
            </a:extLst>
          </p:cNvPr>
          <p:cNvSpPr txBox="1"/>
          <p:nvPr/>
        </p:nvSpPr>
        <p:spPr>
          <a:xfrm>
            <a:off x="293652" y="3749012"/>
            <a:ext cx="1208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noProof="0" dirty="0"/>
              <a:t>Rotor </a:t>
            </a:r>
            <a:br>
              <a:rPr lang="en-GB" sz="1200" noProof="0" dirty="0"/>
            </a:br>
            <a:r>
              <a:rPr lang="en-GB" sz="1200" noProof="0" dirty="0"/>
              <a:t>pressure ratio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1E4E29-23D9-A04B-CDE8-4BB1A59CD7AE}"/>
              </a:ext>
            </a:extLst>
          </p:cNvPr>
          <p:cNvSpPr txBox="1"/>
          <p:nvPr/>
        </p:nvSpPr>
        <p:spPr>
          <a:xfrm>
            <a:off x="293652" y="4907819"/>
            <a:ext cx="1208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noProof="0" dirty="0"/>
              <a:t>OGV</a:t>
            </a:r>
            <a:br>
              <a:rPr lang="en-GB" sz="1200" noProof="0" dirty="0"/>
            </a:br>
            <a:r>
              <a:rPr lang="en-GB" sz="1200" noProof="0" dirty="0"/>
              <a:t>pressure ratio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A2BBD2-A575-BFCC-FB41-D8C99B80CD92}"/>
              </a:ext>
            </a:extLst>
          </p:cNvPr>
          <p:cNvSpPr txBox="1"/>
          <p:nvPr/>
        </p:nvSpPr>
        <p:spPr>
          <a:xfrm>
            <a:off x="2139119" y="1183016"/>
            <a:ext cx="96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noProof="0" dirty="0"/>
              <a:t>AR = 0.660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22A8FA-8581-BE2A-46FA-C56205C3E730}"/>
              </a:ext>
            </a:extLst>
          </p:cNvPr>
          <p:cNvSpPr txBox="1"/>
          <p:nvPr/>
        </p:nvSpPr>
        <p:spPr>
          <a:xfrm>
            <a:off x="3596566" y="1183016"/>
            <a:ext cx="14726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noProof="0" dirty="0"/>
              <a:t>AR = 0.655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CB0C6D-B011-CFBB-4E25-2722211B60C4}"/>
              </a:ext>
            </a:extLst>
          </p:cNvPr>
          <p:cNvSpPr txBox="1"/>
          <p:nvPr/>
        </p:nvSpPr>
        <p:spPr>
          <a:xfrm>
            <a:off x="5915392" y="1028710"/>
            <a:ext cx="14726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noProof="0" dirty="0"/>
              <a:t>AR = 0.650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34E8CC-89E1-8590-E00B-71878F78C637}"/>
              </a:ext>
            </a:extLst>
          </p:cNvPr>
          <p:cNvCxnSpPr>
            <a:cxnSpLocks/>
          </p:cNvCxnSpPr>
          <p:nvPr/>
        </p:nvCxnSpPr>
        <p:spPr>
          <a:xfrm flipV="1">
            <a:off x="3082748" y="1225978"/>
            <a:ext cx="0" cy="438928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817B126-1E15-864A-6EC7-8D5B2BB5D385}"/>
              </a:ext>
            </a:extLst>
          </p:cNvPr>
          <p:cNvCxnSpPr>
            <a:cxnSpLocks/>
          </p:cNvCxnSpPr>
          <p:nvPr/>
        </p:nvCxnSpPr>
        <p:spPr>
          <a:xfrm flipV="1">
            <a:off x="5673548" y="1225978"/>
            <a:ext cx="0" cy="438928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19A26351-FD7D-3EE0-5587-3FF83EA5A004}"/>
              </a:ext>
            </a:extLst>
          </p:cNvPr>
          <p:cNvSpPr txBox="1">
            <a:spLocks/>
          </p:cNvSpPr>
          <p:nvPr/>
        </p:nvSpPr>
        <p:spPr>
          <a:xfrm>
            <a:off x="7950814" y="1321515"/>
            <a:ext cx="3500232" cy="3861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ts val="1800"/>
              </a:spcBef>
              <a:buFont typeface="Arial"/>
              <a:buChar char="•"/>
              <a:defRPr sz="2000" kern="1200">
                <a:solidFill>
                  <a:srgbClr val="333333"/>
                </a:solidFill>
                <a:latin typeface="Helvetica"/>
                <a:ea typeface="+mn-ea"/>
                <a:cs typeface="Helvetica"/>
              </a:defRPr>
            </a:lvl1pPr>
            <a:lvl2pPr marL="557213" indent="-214313" algn="l" defTabSz="342900" rtl="0" eaLnBrk="1" latinLnBrk="0" hangingPunct="1">
              <a:spcBef>
                <a:spcPts val="600"/>
              </a:spcBef>
              <a:buFont typeface="Arial"/>
              <a:buChar char="–"/>
              <a:defRPr sz="1800" kern="1200">
                <a:solidFill>
                  <a:srgbClr val="333333"/>
                </a:solidFill>
                <a:latin typeface="Helvetica"/>
                <a:ea typeface="+mn-ea"/>
                <a:cs typeface="Helvetica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rgbClr val="333333"/>
                </a:solidFill>
                <a:latin typeface="Helvetica"/>
                <a:ea typeface="+mn-ea"/>
                <a:cs typeface="Helvetica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350" kern="1200">
                <a:solidFill>
                  <a:srgbClr val="333333"/>
                </a:solidFill>
                <a:latin typeface="Helvetica"/>
                <a:ea typeface="+mn-ea"/>
                <a:cs typeface="Helvetica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350" kern="1200">
                <a:solidFill>
                  <a:srgbClr val="333333"/>
                </a:solidFill>
                <a:latin typeface="Helvetica"/>
                <a:ea typeface="+mn-ea"/>
                <a:cs typeface="Helvetica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noProof="0" dirty="0"/>
              <a:t>Time axis is set to zero at the moment the nozzle is closed to AR = 0.650</a:t>
            </a:r>
          </a:p>
          <a:p>
            <a:r>
              <a:rPr lang="en-GB" sz="1400" noProof="0" dirty="0"/>
              <a:t>Flow at AR = 0.660 is initialised from the single-passage solution and run unsteady for 4 revolutions</a:t>
            </a:r>
          </a:p>
          <a:p>
            <a:r>
              <a:rPr lang="en-GB" sz="1400" noProof="0" dirty="0"/>
              <a:t>Nozzle closed to AR = 0.655 at </a:t>
            </a:r>
            <a:r>
              <a:rPr lang="en-GB" sz="1400" i="1" noProof="0" dirty="0"/>
              <a:t>t</a:t>
            </a:r>
            <a:r>
              <a:rPr lang="en-GB" sz="1400" noProof="0" dirty="0"/>
              <a:t> = -14 and the mass flow rate and pressure ratio adjust to the new operating point. Traces and flow field (shown on following slides) indicate flow is stable at this operating point</a:t>
            </a:r>
          </a:p>
          <a:p>
            <a:r>
              <a:rPr lang="en-GB" sz="1400" noProof="0" dirty="0"/>
              <a:t>Nozzle closed to AR = 0.650 at </a:t>
            </a:r>
            <a:r>
              <a:rPr lang="en-GB" sz="1400" i="1" noProof="0" dirty="0"/>
              <a:t>t</a:t>
            </a:r>
            <a:r>
              <a:rPr lang="en-GB" sz="1400" noProof="0" dirty="0"/>
              <a:t> = 0. At this point the pressure ratio and mass flow rate drop more rapidly. </a:t>
            </a:r>
          </a:p>
        </p:txBody>
      </p:sp>
    </p:spTree>
    <p:extLst>
      <p:ext uri="{BB962C8B-B14F-4D97-AF65-F5344CB8AC3E}">
        <p14:creationId xmlns:p14="http://schemas.microsoft.com/office/powerpoint/2010/main" val="1809837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A3BEFF7-274C-6072-1BE8-CB39CEAE8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7520" y="738000"/>
            <a:ext cx="6120000" cy="6120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227ACD-4A1C-445D-9D61-21A66519B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Last stable operating point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EBCCC-563D-904A-1535-ED23E28E62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11AB17-06FB-42EC-A9F0-6D4F25A59E5F}" type="slidenum">
              <a:rPr lang="en-GB" noProof="0" smtClean="0"/>
              <a:pPr/>
              <a:t>15</a:t>
            </a:fld>
            <a:endParaRPr lang="en-GB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9A22CE-D56B-65F2-562C-F19B5DE30691}"/>
              </a:ext>
            </a:extLst>
          </p:cNvPr>
          <p:cNvSpPr txBox="1"/>
          <p:nvPr/>
        </p:nvSpPr>
        <p:spPr>
          <a:xfrm>
            <a:off x="2824480" y="1225978"/>
            <a:ext cx="1472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noProof="0" dirty="0"/>
              <a:t>AR = 0.655</a:t>
            </a:r>
            <a:br>
              <a:rPr lang="en-GB" sz="1200" b="1" noProof="0" dirty="0"/>
            </a:br>
            <a:r>
              <a:rPr lang="en-GB" sz="1200" b="1" i="1" noProof="0" dirty="0"/>
              <a:t>t</a:t>
            </a:r>
            <a:r>
              <a:rPr lang="en-GB" sz="1200" b="1" noProof="0" dirty="0"/>
              <a:t> = 0.00 revs</a:t>
            </a:r>
          </a:p>
        </p:txBody>
      </p:sp>
    </p:spTree>
    <p:extLst>
      <p:ext uri="{BB962C8B-B14F-4D97-AF65-F5344CB8AC3E}">
        <p14:creationId xmlns:p14="http://schemas.microsoft.com/office/powerpoint/2010/main" val="75174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06"/>
    </mc:Choice>
    <mc:Fallback xmlns="">
      <p:transition spd="slow" advTm="33106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A3BEFF7-274C-6072-1BE8-CB39CEAE8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7520" y="738000"/>
            <a:ext cx="6120000" cy="6120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227ACD-4A1C-445D-9D61-21A66519B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Growth of shock-induced separation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EBCCC-563D-904A-1535-ED23E28E62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11AB17-06FB-42EC-A9F0-6D4F25A59E5F}" type="slidenum">
              <a:rPr lang="en-GB" noProof="0" smtClean="0"/>
              <a:pPr/>
              <a:t>16</a:t>
            </a:fld>
            <a:endParaRPr lang="en-GB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11C7F6-3576-DBE4-C909-6A07ECAD6780}"/>
              </a:ext>
            </a:extLst>
          </p:cNvPr>
          <p:cNvSpPr txBox="1"/>
          <p:nvPr/>
        </p:nvSpPr>
        <p:spPr>
          <a:xfrm>
            <a:off x="2824480" y="1225978"/>
            <a:ext cx="1472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noProof="0" dirty="0"/>
              <a:t>AR = 0.650</a:t>
            </a:r>
            <a:br>
              <a:rPr lang="en-GB" sz="1200" b="1" noProof="0" dirty="0"/>
            </a:br>
            <a:r>
              <a:rPr lang="en-GB" sz="1200" b="1" i="1" noProof="0" dirty="0"/>
              <a:t>t</a:t>
            </a:r>
            <a:r>
              <a:rPr lang="en-GB" sz="1200" b="1" noProof="0" dirty="0"/>
              <a:t> = 2.00 revs</a:t>
            </a:r>
          </a:p>
        </p:txBody>
      </p:sp>
    </p:spTree>
    <p:extLst>
      <p:ext uri="{BB962C8B-B14F-4D97-AF65-F5344CB8AC3E}">
        <p14:creationId xmlns:p14="http://schemas.microsoft.com/office/powerpoint/2010/main" val="62710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84"/>
    </mc:Choice>
    <mc:Fallback xmlns="">
      <p:transition spd="slow" advTm="14384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A3BEFF7-274C-6072-1BE8-CB39CEAE8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7520" y="738000"/>
            <a:ext cx="6120000" cy="6120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227ACD-4A1C-445D-9D61-21A66519B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Growth of shock-induced separation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EBCCC-563D-904A-1535-ED23E28E62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11AB17-06FB-42EC-A9F0-6D4F25A59E5F}" type="slidenum">
              <a:rPr lang="en-GB" noProof="0" smtClean="0"/>
              <a:pPr/>
              <a:t>17</a:t>
            </a:fld>
            <a:endParaRPr lang="en-GB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11C7F6-3576-DBE4-C909-6A07ECAD6780}"/>
              </a:ext>
            </a:extLst>
          </p:cNvPr>
          <p:cNvSpPr txBox="1"/>
          <p:nvPr/>
        </p:nvSpPr>
        <p:spPr>
          <a:xfrm>
            <a:off x="2824480" y="1225978"/>
            <a:ext cx="1472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noProof="0" dirty="0"/>
              <a:t>AR = 0.650</a:t>
            </a:r>
            <a:br>
              <a:rPr lang="en-GB" sz="1200" b="1" noProof="0" dirty="0"/>
            </a:br>
            <a:r>
              <a:rPr lang="en-GB" sz="1200" b="1" i="1" noProof="0" dirty="0"/>
              <a:t>t</a:t>
            </a:r>
            <a:r>
              <a:rPr lang="en-GB" sz="1200" b="1" noProof="0" dirty="0"/>
              <a:t> = 2.25 revs</a:t>
            </a:r>
          </a:p>
        </p:txBody>
      </p:sp>
    </p:spTree>
    <p:extLst>
      <p:ext uri="{BB962C8B-B14F-4D97-AF65-F5344CB8AC3E}">
        <p14:creationId xmlns:p14="http://schemas.microsoft.com/office/powerpoint/2010/main" val="79367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38"/>
    </mc:Choice>
    <mc:Fallback xmlns="">
      <p:transition spd="slow" advTm="6938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A3BEFF7-274C-6072-1BE8-CB39CEAE8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7520" y="738000"/>
            <a:ext cx="6120000" cy="6120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227ACD-4A1C-445D-9D61-21A66519B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Growth of shock-induced separation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EBCCC-563D-904A-1535-ED23E28E62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11AB17-06FB-42EC-A9F0-6D4F25A59E5F}" type="slidenum">
              <a:rPr lang="en-GB" noProof="0" smtClean="0"/>
              <a:pPr/>
              <a:t>18</a:t>
            </a:fld>
            <a:endParaRPr lang="en-GB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11C7F6-3576-DBE4-C909-6A07ECAD6780}"/>
              </a:ext>
            </a:extLst>
          </p:cNvPr>
          <p:cNvSpPr txBox="1"/>
          <p:nvPr/>
        </p:nvSpPr>
        <p:spPr>
          <a:xfrm>
            <a:off x="2824480" y="1225978"/>
            <a:ext cx="1472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noProof="0" dirty="0"/>
              <a:t>AR = 0.650</a:t>
            </a:r>
            <a:br>
              <a:rPr lang="en-GB" sz="1200" b="1" noProof="0" dirty="0"/>
            </a:br>
            <a:r>
              <a:rPr lang="en-GB" sz="1200" b="1" i="1" noProof="0" dirty="0"/>
              <a:t>t</a:t>
            </a:r>
            <a:r>
              <a:rPr lang="en-GB" sz="1200" b="1" noProof="0" dirty="0"/>
              <a:t> = 2.50 revs</a:t>
            </a:r>
          </a:p>
        </p:txBody>
      </p:sp>
    </p:spTree>
    <p:extLst>
      <p:ext uri="{BB962C8B-B14F-4D97-AF65-F5344CB8AC3E}">
        <p14:creationId xmlns:p14="http://schemas.microsoft.com/office/powerpoint/2010/main" val="44296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2"/>
    </mc:Choice>
    <mc:Fallback xmlns="">
      <p:transition spd="slow" advTm="216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A3BEFF7-274C-6072-1BE8-CB39CEAE8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7520" y="738000"/>
            <a:ext cx="6120000" cy="6120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227ACD-4A1C-445D-9D61-21A66519B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LE separation, increase in incidence in neighbouring passage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EBCCC-563D-904A-1535-ED23E28E62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11AB17-06FB-42EC-A9F0-6D4F25A59E5F}" type="slidenum">
              <a:rPr lang="en-GB" noProof="0" smtClean="0"/>
              <a:pPr/>
              <a:t>19</a:t>
            </a:fld>
            <a:endParaRPr lang="en-GB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11C7F6-3576-DBE4-C909-6A07ECAD6780}"/>
              </a:ext>
            </a:extLst>
          </p:cNvPr>
          <p:cNvSpPr txBox="1"/>
          <p:nvPr/>
        </p:nvSpPr>
        <p:spPr>
          <a:xfrm>
            <a:off x="2821784" y="1225978"/>
            <a:ext cx="1472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noProof="0" dirty="0"/>
              <a:t>AR = 0.650</a:t>
            </a:r>
            <a:br>
              <a:rPr lang="en-GB" sz="1200" b="1" noProof="0" dirty="0"/>
            </a:br>
            <a:r>
              <a:rPr lang="en-GB" sz="1200" b="1" i="1" noProof="0" dirty="0"/>
              <a:t>t</a:t>
            </a:r>
            <a:r>
              <a:rPr lang="en-GB" sz="1200" b="1" noProof="0" dirty="0"/>
              <a:t> = 2.75 revs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74238A0-826A-04BA-58C5-C1E7AC45CD1C}"/>
              </a:ext>
            </a:extLst>
          </p:cNvPr>
          <p:cNvSpPr txBox="1">
            <a:spLocks/>
          </p:cNvSpPr>
          <p:nvPr/>
        </p:nvSpPr>
        <p:spPr>
          <a:xfrm>
            <a:off x="278296" y="1225978"/>
            <a:ext cx="3101008" cy="5632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ts val="1800"/>
              </a:spcBef>
              <a:buFont typeface="Arial"/>
              <a:buChar char="•"/>
              <a:defRPr sz="2000" kern="1200">
                <a:solidFill>
                  <a:srgbClr val="333333"/>
                </a:solidFill>
                <a:latin typeface="Helvetica"/>
                <a:ea typeface="+mn-ea"/>
                <a:cs typeface="Helvetica"/>
              </a:defRPr>
            </a:lvl1pPr>
            <a:lvl2pPr marL="557213" indent="-214313" algn="l" defTabSz="342900" rtl="0" eaLnBrk="1" latinLnBrk="0" hangingPunct="1">
              <a:spcBef>
                <a:spcPts val="600"/>
              </a:spcBef>
              <a:buFont typeface="Arial"/>
              <a:buChar char="–"/>
              <a:defRPr sz="1800" kern="1200">
                <a:solidFill>
                  <a:srgbClr val="333333"/>
                </a:solidFill>
                <a:latin typeface="Helvetica"/>
                <a:ea typeface="+mn-ea"/>
                <a:cs typeface="Helvetica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rgbClr val="333333"/>
                </a:solidFill>
                <a:latin typeface="Helvetica"/>
                <a:ea typeface="+mn-ea"/>
                <a:cs typeface="Helvetica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350" kern="1200">
                <a:solidFill>
                  <a:srgbClr val="333333"/>
                </a:solidFill>
                <a:latin typeface="Helvetica"/>
                <a:ea typeface="+mn-ea"/>
                <a:cs typeface="Helvetica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350" kern="1200">
                <a:solidFill>
                  <a:srgbClr val="333333"/>
                </a:solidFill>
                <a:latin typeface="Helvetica"/>
                <a:ea typeface="+mn-ea"/>
                <a:cs typeface="Helvetica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noProof="0" dirty="0"/>
          </a:p>
        </p:txBody>
      </p:sp>
    </p:spTree>
    <p:extLst>
      <p:ext uri="{BB962C8B-B14F-4D97-AF65-F5344CB8AC3E}">
        <p14:creationId xmlns:p14="http://schemas.microsoft.com/office/powerpoint/2010/main" val="345316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09"/>
    </mc:Choice>
    <mc:Fallback xmlns="">
      <p:transition spd="slow" advTm="2450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2944D-15AB-AE11-AD3B-106C5AB8E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A211D-BA33-55F1-F81F-A7668D8EC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/>
              <a:t>Introduction and approach</a:t>
            </a:r>
          </a:p>
          <a:p>
            <a:r>
              <a:rPr lang="en-GB" noProof="0" dirty="0"/>
              <a:t>Steady flow field at design speed (100%) and part speed (80%)</a:t>
            </a:r>
          </a:p>
          <a:p>
            <a:r>
              <a:rPr lang="en-GB" noProof="0" dirty="0"/>
              <a:t>Design speed: Spike-type rotating stall</a:t>
            </a:r>
          </a:p>
          <a:p>
            <a:r>
              <a:rPr lang="en-GB" noProof="0" dirty="0"/>
              <a:t>Part speed: Onset of unsteady flow</a:t>
            </a:r>
          </a:p>
          <a:p>
            <a:r>
              <a:rPr lang="en-GB" noProof="0" dirty="0"/>
              <a:t>Conclusions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AA939E-767A-3D0C-1DE0-BF5FE08933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11AB17-06FB-42EC-A9F0-6D4F25A59E5F}" type="slidenum">
              <a:rPr lang="en-GB" noProof="0" smtClean="0"/>
              <a:pPr/>
              <a:t>2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507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89"/>
    </mc:Choice>
    <mc:Fallback xmlns="">
      <p:transition spd="slow" advTm="5558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A3BEFF7-274C-6072-1BE8-CB39CEAE8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7520" y="738000"/>
            <a:ext cx="6120000" cy="6120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227ACD-4A1C-445D-9D61-21A66519B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Stall cell propagates circumferentially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EBCCC-563D-904A-1535-ED23E28E62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11AB17-06FB-42EC-A9F0-6D4F25A59E5F}" type="slidenum">
              <a:rPr lang="en-GB" noProof="0" smtClean="0"/>
              <a:pPr/>
              <a:t>20</a:t>
            </a:fld>
            <a:endParaRPr lang="en-GB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11C7F6-3576-DBE4-C909-6A07ECAD6780}"/>
              </a:ext>
            </a:extLst>
          </p:cNvPr>
          <p:cNvSpPr txBox="1"/>
          <p:nvPr/>
        </p:nvSpPr>
        <p:spPr>
          <a:xfrm>
            <a:off x="2824480" y="1225978"/>
            <a:ext cx="1472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noProof="0" dirty="0"/>
              <a:t>AR = 0.650</a:t>
            </a:r>
            <a:br>
              <a:rPr lang="en-GB" sz="1200" b="1" noProof="0" dirty="0"/>
            </a:br>
            <a:r>
              <a:rPr lang="en-GB" sz="1200" b="1" i="1" noProof="0" dirty="0"/>
              <a:t>t</a:t>
            </a:r>
            <a:r>
              <a:rPr lang="en-GB" sz="1200" b="1" noProof="0" dirty="0"/>
              <a:t> = 3.25 revs</a:t>
            </a:r>
          </a:p>
        </p:txBody>
      </p:sp>
    </p:spTree>
    <p:extLst>
      <p:ext uri="{BB962C8B-B14F-4D97-AF65-F5344CB8AC3E}">
        <p14:creationId xmlns:p14="http://schemas.microsoft.com/office/powerpoint/2010/main" val="379351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8"/>
    </mc:Choice>
    <mc:Fallback xmlns="">
      <p:transition spd="slow" advTm="3828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A3BEFF7-274C-6072-1BE8-CB39CEAE8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7520" y="738000"/>
            <a:ext cx="6120000" cy="6120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227ACD-4A1C-445D-9D61-21A66519B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Continued growth and propagation of stall cell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EBCCC-563D-904A-1535-ED23E28E62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11AB17-06FB-42EC-A9F0-6D4F25A59E5F}" type="slidenum">
              <a:rPr lang="en-GB" noProof="0" smtClean="0"/>
              <a:pPr/>
              <a:t>21</a:t>
            </a:fld>
            <a:endParaRPr lang="en-GB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11C7F6-3576-DBE4-C909-6A07ECAD6780}"/>
              </a:ext>
            </a:extLst>
          </p:cNvPr>
          <p:cNvSpPr txBox="1"/>
          <p:nvPr/>
        </p:nvSpPr>
        <p:spPr>
          <a:xfrm>
            <a:off x="2824480" y="1225978"/>
            <a:ext cx="1472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noProof="0" dirty="0"/>
              <a:t>AR = 0.650</a:t>
            </a:r>
            <a:br>
              <a:rPr lang="en-GB" sz="1200" b="1" noProof="0" dirty="0"/>
            </a:br>
            <a:r>
              <a:rPr lang="en-GB" sz="1200" b="1" i="1" noProof="0" dirty="0"/>
              <a:t>t</a:t>
            </a:r>
            <a:r>
              <a:rPr lang="en-GB" sz="1200" b="1" noProof="0" dirty="0"/>
              <a:t> = 3.50 revs</a:t>
            </a:r>
          </a:p>
        </p:txBody>
      </p:sp>
    </p:spTree>
    <p:extLst>
      <p:ext uri="{BB962C8B-B14F-4D97-AF65-F5344CB8AC3E}">
        <p14:creationId xmlns:p14="http://schemas.microsoft.com/office/powerpoint/2010/main" val="312735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9"/>
    </mc:Choice>
    <mc:Fallback xmlns="">
      <p:transition spd="slow" advTm="8129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A3BEFF7-274C-6072-1BE8-CB39CEAE8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7520" y="738000"/>
            <a:ext cx="6120000" cy="6120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227ACD-4A1C-445D-9D61-21A66519B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Continued growth and propagation of stall cell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EBCCC-563D-904A-1535-ED23E28E62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11AB17-06FB-42EC-A9F0-6D4F25A59E5F}" type="slidenum">
              <a:rPr lang="en-GB" noProof="0" smtClean="0"/>
              <a:pPr/>
              <a:t>22</a:t>
            </a:fld>
            <a:endParaRPr lang="en-GB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11C7F6-3576-DBE4-C909-6A07ECAD6780}"/>
              </a:ext>
            </a:extLst>
          </p:cNvPr>
          <p:cNvSpPr txBox="1"/>
          <p:nvPr/>
        </p:nvSpPr>
        <p:spPr>
          <a:xfrm>
            <a:off x="2824480" y="1225978"/>
            <a:ext cx="1472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noProof="0" dirty="0"/>
              <a:t>AR = 0.650</a:t>
            </a:r>
            <a:br>
              <a:rPr lang="en-GB" sz="1200" b="1" noProof="0" dirty="0"/>
            </a:br>
            <a:r>
              <a:rPr lang="en-GB" sz="1200" b="1" i="1" noProof="0" dirty="0"/>
              <a:t>t</a:t>
            </a:r>
            <a:r>
              <a:rPr lang="en-GB" sz="1200" b="1" noProof="0" dirty="0"/>
              <a:t> = 3.75 revs</a:t>
            </a:r>
          </a:p>
        </p:txBody>
      </p:sp>
    </p:spTree>
    <p:extLst>
      <p:ext uri="{BB962C8B-B14F-4D97-AF65-F5344CB8AC3E}">
        <p14:creationId xmlns:p14="http://schemas.microsoft.com/office/powerpoint/2010/main" val="161347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"/>
    </mc:Choice>
    <mc:Fallback xmlns="">
      <p:transition spd="slow" advTm="187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A3BEFF7-274C-6072-1BE8-CB39CEAE8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7520" y="738000"/>
            <a:ext cx="6120000" cy="6120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227ACD-4A1C-445D-9D61-21A66519B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Continued growth and propagation of stall cell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EBCCC-563D-904A-1535-ED23E28E62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11AB17-06FB-42EC-A9F0-6D4F25A59E5F}" type="slidenum">
              <a:rPr lang="en-GB" noProof="0" smtClean="0"/>
              <a:pPr/>
              <a:t>23</a:t>
            </a:fld>
            <a:endParaRPr lang="en-GB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11C7F6-3576-DBE4-C909-6A07ECAD6780}"/>
              </a:ext>
            </a:extLst>
          </p:cNvPr>
          <p:cNvSpPr txBox="1"/>
          <p:nvPr/>
        </p:nvSpPr>
        <p:spPr>
          <a:xfrm>
            <a:off x="2824480" y="1225978"/>
            <a:ext cx="1472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noProof="0" dirty="0"/>
              <a:t>AR = 0.650</a:t>
            </a:r>
            <a:br>
              <a:rPr lang="en-GB" sz="1200" b="1" noProof="0" dirty="0"/>
            </a:br>
            <a:r>
              <a:rPr lang="en-GB" sz="1200" b="1" i="1" noProof="0" dirty="0"/>
              <a:t>t</a:t>
            </a:r>
            <a:r>
              <a:rPr lang="en-GB" sz="1200" b="1" noProof="0" dirty="0"/>
              <a:t> = 4.00 revs</a:t>
            </a:r>
          </a:p>
        </p:txBody>
      </p:sp>
    </p:spTree>
    <p:extLst>
      <p:ext uri="{BB962C8B-B14F-4D97-AF65-F5344CB8AC3E}">
        <p14:creationId xmlns:p14="http://schemas.microsoft.com/office/powerpoint/2010/main" val="100773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9"/>
    </mc:Choice>
    <mc:Fallback xmlns="">
      <p:transition spd="slow" advTm="1029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A3BEFF7-274C-6072-1BE8-CB39CEAE8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7520" y="738000"/>
            <a:ext cx="6120000" cy="6120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227ACD-4A1C-445D-9D61-21A66519B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Fully developed part-span rotating stall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EBCCC-563D-904A-1535-ED23E28E62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11AB17-06FB-42EC-A9F0-6D4F25A59E5F}" type="slidenum">
              <a:rPr lang="en-GB" noProof="0" smtClean="0"/>
              <a:pPr/>
              <a:t>24</a:t>
            </a:fld>
            <a:endParaRPr lang="en-GB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11C7F6-3576-DBE4-C909-6A07ECAD6780}"/>
              </a:ext>
            </a:extLst>
          </p:cNvPr>
          <p:cNvSpPr txBox="1"/>
          <p:nvPr/>
        </p:nvSpPr>
        <p:spPr>
          <a:xfrm>
            <a:off x="2824480" y="1225978"/>
            <a:ext cx="1472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noProof="0" dirty="0"/>
              <a:t>AR = 0.650</a:t>
            </a:r>
            <a:br>
              <a:rPr lang="en-GB" sz="1200" b="1" noProof="0" dirty="0"/>
            </a:br>
            <a:r>
              <a:rPr lang="en-GB" sz="1200" b="1" i="1" noProof="0" dirty="0"/>
              <a:t>t</a:t>
            </a:r>
            <a:r>
              <a:rPr lang="en-GB" sz="1200" b="1" noProof="0" dirty="0"/>
              <a:t> = 5.00 revs</a:t>
            </a:r>
          </a:p>
        </p:txBody>
      </p:sp>
    </p:spTree>
    <p:extLst>
      <p:ext uri="{BB962C8B-B14F-4D97-AF65-F5344CB8AC3E}">
        <p14:creationId xmlns:p14="http://schemas.microsoft.com/office/powerpoint/2010/main" val="3331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7"/>
    </mc:Choice>
    <mc:Fallback xmlns="">
      <p:transition spd="slow" advTm="1327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A3BEFF7-274C-6072-1BE8-CB39CEAE8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7520" y="738000"/>
            <a:ext cx="6120000" cy="6120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227ACD-4A1C-445D-9D61-21A66519B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Fully developed part-span rotating stall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EBCCC-563D-904A-1535-ED23E28E62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11AB17-06FB-42EC-A9F0-6D4F25A59E5F}" type="slidenum">
              <a:rPr lang="en-GB" noProof="0" smtClean="0"/>
              <a:pPr/>
              <a:t>25</a:t>
            </a:fld>
            <a:endParaRPr lang="en-GB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11C7F6-3576-DBE4-C909-6A07ECAD6780}"/>
              </a:ext>
            </a:extLst>
          </p:cNvPr>
          <p:cNvSpPr txBox="1"/>
          <p:nvPr/>
        </p:nvSpPr>
        <p:spPr>
          <a:xfrm>
            <a:off x="2824480" y="1224004"/>
            <a:ext cx="1472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noProof="0" dirty="0"/>
              <a:t>AR = 0.650</a:t>
            </a:r>
            <a:br>
              <a:rPr lang="en-GB" sz="1200" b="1" noProof="0" dirty="0"/>
            </a:br>
            <a:r>
              <a:rPr lang="en-GB" sz="1200" b="1" i="1" noProof="0" dirty="0"/>
              <a:t>t</a:t>
            </a:r>
            <a:r>
              <a:rPr lang="en-GB" sz="1200" b="1" noProof="0" dirty="0"/>
              <a:t> = 6.00 revs</a:t>
            </a:r>
          </a:p>
        </p:txBody>
      </p:sp>
    </p:spTree>
    <p:extLst>
      <p:ext uri="{BB962C8B-B14F-4D97-AF65-F5344CB8AC3E}">
        <p14:creationId xmlns:p14="http://schemas.microsoft.com/office/powerpoint/2010/main" val="270471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8"/>
    </mc:Choice>
    <mc:Fallback xmlns="">
      <p:transition spd="slow" advTm="1208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A3BEFF7-274C-6072-1BE8-CB39CEAE8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7520" y="738000"/>
            <a:ext cx="6120000" cy="6120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227ACD-4A1C-445D-9D61-21A66519B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Fully developed part-span rotating stall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EBCCC-563D-904A-1535-ED23E28E62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11AB17-06FB-42EC-A9F0-6D4F25A59E5F}" type="slidenum">
              <a:rPr lang="en-GB" noProof="0" smtClean="0"/>
              <a:pPr/>
              <a:t>26</a:t>
            </a:fld>
            <a:endParaRPr lang="en-GB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11C7F6-3576-DBE4-C909-6A07ECAD6780}"/>
              </a:ext>
            </a:extLst>
          </p:cNvPr>
          <p:cNvSpPr txBox="1"/>
          <p:nvPr/>
        </p:nvSpPr>
        <p:spPr>
          <a:xfrm>
            <a:off x="2824480" y="1225978"/>
            <a:ext cx="1472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noProof="0" dirty="0"/>
              <a:t>AR = 0.650</a:t>
            </a:r>
            <a:br>
              <a:rPr lang="en-GB" sz="1200" b="1" noProof="0" dirty="0"/>
            </a:br>
            <a:r>
              <a:rPr lang="en-GB" sz="1200" b="1" i="1" noProof="0" dirty="0"/>
              <a:t>t</a:t>
            </a:r>
            <a:r>
              <a:rPr lang="en-GB" sz="1200" b="1" noProof="0" dirty="0"/>
              <a:t> = 7.00 revs</a:t>
            </a:r>
          </a:p>
        </p:txBody>
      </p:sp>
    </p:spTree>
    <p:extLst>
      <p:ext uri="{BB962C8B-B14F-4D97-AF65-F5344CB8AC3E}">
        <p14:creationId xmlns:p14="http://schemas.microsoft.com/office/powerpoint/2010/main" val="134612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45"/>
    </mc:Choice>
    <mc:Fallback xmlns="">
      <p:transition spd="slow" advTm="7645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27ACD-4A1C-445D-9D61-21A66519B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Blade-to-blade flow field: combination of blade and </a:t>
            </a:r>
            <a:r>
              <a:rPr lang="en-GB" dirty="0" err="1"/>
              <a:t>endwall</a:t>
            </a:r>
            <a:r>
              <a:rPr lang="en-GB" dirty="0"/>
              <a:t> blockage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EBCCC-563D-904A-1535-ED23E28E62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11AB17-06FB-42EC-A9F0-6D4F25A59E5F}" type="slidenum">
              <a:rPr lang="en-GB" noProof="0" smtClean="0"/>
              <a:pPr/>
              <a:t>27</a:t>
            </a:fld>
            <a:endParaRPr lang="en-GB" noProof="0" dirty="0"/>
          </a:p>
        </p:txBody>
      </p:sp>
      <p:pic>
        <p:nvPicPr>
          <p:cNvPr id="15" name="Picture 14" descr="A picture containing colorfulness, screenshot, rectangle, yellow&#10;&#10;Description automatically generated">
            <a:extLst>
              <a:ext uri="{FF2B5EF4-FFF2-40B4-BE49-F238E27FC236}">
                <a16:creationId xmlns:a16="http://schemas.microsoft.com/office/drawing/2014/main" id="{EF7B4469-89F4-3C6E-B194-3696FBD50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159" y="1368545"/>
            <a:ext cx="12150000" cy="2700000"/>
          </a:xfrm>
          <a:prstGeom prst="rect">
            <a:avLst/>
          </a:prstGeom>
        </p:spPr>
      </p:pic>
      <p:pic>
        <p:nvPicPr>
          <p:cNvPr id="17" name="Picture 16" descr="A picture containing screenshot, colorfulness, rectangle, line&#10;&#10;Description automatically generated">
            <a:extLst>
              <a:ext uri="{FF2B5EF4-FFF2-40B4-BE49-F238E27FC236}">
                <a16:creationId xmlns:a16="http://schemas.microsoft.com/office/drawing/2014/main" id="{9A58DF02-B183-193B-061B-6AC9F94761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159" y="3556474"/>
            <a:ext cx="12150000" cy="2700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3CCE167-841D-F345-0B51-8EAEB2113867}"/>
              </a:ext>
            </a:extLst>
          </p:cNvPr>
          <p:cNvSpPr txBox="1"/>
          <p:nvPr/>
        </p:nvSpPr>
        <p:spPr>
          <a:xfrm>
            <a:off x="2302801" y="948303"/>
            <a:ext cx="7244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noProof="0" dirty="0"/>
              <a:t>Contours of axial velocity and radial vorticity on blade-to-blade surface at 97.50% span</a:t>
            </a:r>
            <a:br>
              <a:rPr lang="en-GB" sz="1200" b="1" noProof="0" dirty="0"/>
            </a:br>
            <a:r>
              <a:rPr lang="en-GB" sz="1200" b="1" noProof="0" dirty="0"/>
              <a:t>AR = 0.655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00418282-E3AB-1421-4B15-C758D51171AA}"/>
              </a:ext>
            </a:extLst>
          </p:cNvPr>
          <p:cNvSpPr txBox="1">
            <a:spLocks/>
          </p:cNvSpPr>
          <p:nvPr/>
        </p:nvSpPr>
        <p:spPr>
          <a:xfrm>
            <a:off x="1830655" y="3509999"/>
            <a:ext cx="1960709" cy="3164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ts val="1800"/>
              </a:spcBef>
              <a:buFont typeface="Arial"/>
              <a:buChar char="•"/>
              <a:defRPr sz="2000" kern="1200">
                <a:solidFill>
                  <a:srgbClr val="333333"/>
                </a:solidFill>
                <a:latin typeface="Helvetica"/>
                <a:ea typeface="+mn-ea"/>
                <a:cs typeface="Helvetica"/>
              </a:defRPr>
            </a:lvl1pPr>
            <a:lvl2pPr marL="557213" indent="-214313" algn="l" defTabSz="342900" rtl="0" eaLnBrk="1" latinLnBrk="0" hangingPunct="1">
              <a:spcBef>
                <a:spcPts val="600"/>
              </a:spcBef>
              <a:buFont typeface="Arial"/>
              <a:buChar char="–"/>
              <a:defRPr sz="1800" kern="1200">
                <a:solidFill>
                  <a:srgbClr val="333333"/>
                </a:solidFill>
                <a:latin typeface="Helvetica"/>
                <a:ea typeface="+mn-ea"/>
                <a:cs typeface="Helvetica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rgbClr val="333333"/>
                </a:solidFill>
                <a:latin typeface="Helvetica"/>
                <a:ea typeface="+mn-ea"/>
                <a:cs typeface="Helvetica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350" kern="1200">
                <a:solidFill>
                  <a:srgbClr val="333333"/>
                </a:solidFill>
                <a:latin typeface="Helvetica"/>
                <a:ea typeface="+mn-ea"/>
                <a:cs typeface="Helvetica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350" kern="1200">
                <a:solidFill>
                  <a:srgbClr val="333333"/>
                </a:solidFill>
                <a:latin typeface="Helvetica"/>
                <a:ea typeface="+mn-ea"/>
                <a:cs typeface="Helvetica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GB" sz="1200" noProof="0" dirty="0"/>
              <a:t>Mis-staggered blade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83AA926-4AAA-627E-0503-6587630231CB}"/>
              </a:ext>
            </a:extLst>
          </p:cNvPr>
          <p:cNvCxnSpPr>
            <a:cxnSpLocks/>
          </p:cNvCxnSpPr>
          <p:nvPr/>
        </p:nvCxnSpPr>
        <p:spPr>
          <a:xfrm flipV="1">
            <a:off x="3349256" y="3094074"/>
            <a:ext cx="2073349" cy="552893"/>
          </a:xfrm>
          <a:prstGeom prst="straightConnector1">
            <a:avLst/>
          </a:prstGeom>
          <a:ln w="15875">
            <a:solidFill>
              <a:schemeClr val="tx1"/>
            </a:solidFill>
            <a:tailEnd type="stealth" w="lg" len="lg"/>
          </a:ln>
          <a:effectLst>
            <a:glow rad="25400">
              <a:schemeClr val="bg1">
                <a:alpha val="8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6F08C12-D80D-F828-9808-EB78D167FCCE}"/>
              </a:ext>
            </a:extLst>
          </p:cNvPr>
          <p:cNvGrpSpPr/>
          <p:nvPr/>
        </p:nvGrpSpPr>
        <p:grpSpPr>
          <a:xfrm>
            <a:off x="331967" y="1539265"/>
            <a:ext cx="941333" cy="809806"/>
            <a:chOff x="331967" y="1539265"/>
            <a:chExt cx="941333" cy="809806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BC4A6E4-C3D9-A798-DB41-E125E3259C4E}"/>
                </a:ext>
              </a:extLst>
            </p:cNvPr>
            <p:cNvCxnSpPr>
              <a:cxnSpLocks/>
            </p:cNvCxnSpPr>
            <p:nvPr/>
          </p:nvCxnSpPr>
          <p:spPr>
            <a:xfrm>
              <a:off x="503780" y="1693154"/>
              <a:ext cx="0" cy="3600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F31EDB7-C042-E864-0AAE-42BC49DD58E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83780" y="1518522"/>
              <a:ext cx="0" cy="3600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879C5B8-1058-5FB5-C139-2E8A40B210A6}"/>
                </a:ext>
              </a:extLst>
            </p:cNvPr>
            <p:cNvSpPr txBox="1"/>
            <p:nvPr/>
          </p:nvSpPr>
          <p:spPr>
            <a:xfrm>
              <a:off x="331967" y="2041294"/>
              <a:ext cx="3436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i="1" noProof="0" dirty="0"/>
                <a:t>x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A283094-9C67-CAA7-B517-6E2ABDE6684F}"/>
                </a:ext>
              </a:extLst>
            </p:cNvPr>
            <p:cNvSpPr txBox="1"/>
            <p:nvPr/>
          </p:nvSpPr>
          <p:spPr>
            <a:xfrm>
              <a:off x="715679" y="1539265"/>
              <a:ext cx="5576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i="1" noProof="0" dirty="0" err="1"/>
                <a:t>rθ</a:t>
              </a:r>
              <a:endParaRPr lang="en-GB" sz="1400" i="1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72040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53"/>
    </mc:Choice>
    <mc:Fallback xmlns="">
      <p:transition spd="slow" advTm="54153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27ACD-4A1C-445D-9D61-21A66519B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Blade-to-blade flow field (static view)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EBCCC-563D-904A-1535-ED23E28E62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11AB17-06FB-42EC-A9F0-6D4F25A59E5F}" type="slidenum">
              <a:rPr lang="en-GB" noProof="0" smtClean="0"/>
              <a:pPr/>
              <a:t>28</a:t>
            </a:fld>
            <a:endParaRPr lang="en-GB" noProof="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F7B4469-89F4-3C6E-B194-3696FBD50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159" y="1368545"/>
            <a:ext cx="12150000" cy="270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A58DF02-B183-193B-061B-6AC9F9476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159" y="3556474"/>
            <a:ext cx="12150000" cy="2700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3CCE167-841D-F345-0B51-8EAEB2113867}"/>
              </a:ext>
            </a:extLst>
          </p:cNvPr>
          <p:cNvSpPr txBox="1"/>
          <p:nvPr/>
        </p:nvSpPr>
        <p:spPr>
          <a:xfrm>
            <a:off x="2302801" y="1002091"/>
            <a:ext cx="7244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noProof="0" dirty="0"/>
              <a:t>Contours of axial velocity and radial vorticity on blade-to-blade surface at 99.75% span</a:t>
            </a:r>
            <a:br>
              <a:rPr lang="en-GB" sz="1200" b="1" noProof="0" dirty="0"/>
            </a:br>
            <a:r>
              <a:rPr lang="en-GB" sz="1200" b="1" noProof="0" dirty="0"/>
              <a:t>AR = 0.655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639CF43-82D8-5AFE-8B80-537D8ADDB810}"/>
              </a:ext>
            </a:extLst>
          </p:cNvPr>
          <p:cNvGrpSpPr/>
          <p:nvPr/>
        </p:nvGrpSpPr>
        <p:grpSpPr>
          <a:xfrm>
            <a:off x="331967" y="1539265"/>
            <a:ext cx="941333" cy="809806"/>
            <a:chOff x="331967" y="1539265"/>
            <a:chExt cx="941333" cy="809806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C4FE3FA7-0757-BEE9-C34D-85A8D01581E0}"/>
                </a:ext>
              </a:extLst>
            </p:cNvPr>
            <p:cNvCxnSpPr>
              <a:cxnSpLocks/>
            </p:cNvCxnSpPr>
            <p:nvPr/>
          </p:nvCxnSpPr>
          <p:spPr>
            <a:xfrm>
              <a:off x="503780" y="1693154"/>
              <a:ext cx="0" cy="3600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BA16E949-6EFC-42AC-6845-425628C572C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83780" y="1518522"/>
              <a:ext cx="0" cy="3600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48526E8-C282-44A0-B829-264700EF77BD}"/>
                </a:ext>
              </a:extLst>
            </p:cNvPr>
            <p:cNvSpPr txBox="1"/>
            <p:nvPr/>
          </p:nvSpPr>
          <p:spPr>
            <a:xfrm>
              <a:off x="331967" y="2041294"/>
              <a:ext cx="3436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i="1" noProof="0" dirty="0"/>
                <a:t>x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DEC677D-CDFB-2DE2-FC15-1794F788CC22}"/>
                </a:ext>
              </a:extLst>
            </p:cNvPr>
            <p:cNvSpPr txBox="1"/>
            <p:nvPr/>
          </p:nvSpPr>
          <p:spPr>
            <a:xfrm>
              <a:off x="715679" y="1539265"/>
              <a:ext cx="5576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i="1" noProof="0" dirty="0" err="1"/>
                <a:t>rθ</a:t>
              </a:r>
              <a:endParaRPr lang="en-GB" sz="1400" i="1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2047335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27ACD-4A1C-445D-9D61-21A66519B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Blade-to-blade flow field (detail view)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EBCCC-563D-904A-1535-ED23E28E62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11AB17-06FB-42EC-A9F0-6D4F25A59E5F}" type="slidenum">
              <a:rPr lang="en-GB" noProof="0" smtClean="0"/>
              <a:pPr/>
              <a:t>29</a:t>
            </a:fld>
            <a:endParaRPr lang="en-GB" noProof="0" dirty="0"/>
          </a:p>
        </p:txBody>
      </p:sp>
      <p:pic>
        <p:nvPicPr>
          <p:cNvPr id="3" name="Picture 2" descr="A picture containing colorfulness, screenshot, rectangle, yellow&#10;&#10;Description automatically generated">
            <a:extLst>
              <a:ext uri="{FF2B5EF4-FFF2-40B4-BE49-F238E27FC236}">
                <a16:creationId xmlns:a16="http://schemas.microsoft.com/office/drawing/2014/main" id="{7FEEB7A0-0F3E-AC75-9A5C-E26A20D4E2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16" t="9890" r="48591" b="19875"/>
          <a:stretch/>
        </p:blipFill>
        <p:spPr>
          <a:xfrm>
            <a:off x="466556" y="1813057"/>
            <a:ext cx="2406502" cy="3721396"/>
          </a:xfrm>
          <a:prstGeom prst="rect">
            <a:avLst/>
          </a:prstGeom>
        </p:spPr>
      </p:pic>
      <p:pic>
        <p:nvPicPr>
          <p:cNvPr id="5" name="Picture 4" descr="A picture containing screenshot, colorfulness, rectangle, line&#10;&#10;Description automatically generated">
            <a:extLst>
              <a:ext uri="{FF2B5EF4-FFF2-40B4-BE49-F238E27FC236}">
                <a16:creationId xmlns:a16="http://schemas.microsoft.com/office/drawing/2014/main" id="{0B446B62-594F-1263-EF72-C2FD1B9CB0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0" t="9653" r="48591"/>
          <a:stretch/>
        </p:blipFill>
        <p:spPr>
          <a:xfrm>
            <a:off x="3042986" y="1802638"/>
            <a:ext cx="2563066" cy="47959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A267CF-76B9-94A5-2797-000BCE586C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6" t="9697" r="44187"/>
          <a:stretch/>
        </p:blipFill>
        <p:spPr>
          <a:xfrm>
            <a:off x="6499688" y="1839842"/>
            <a:ext cx="2544725" cy="47962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EC6965-CE9B-8691-957A-F46C5EA3D3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8" t="10046" r="48591"/>
          <a:stretch/>
        </p:blipFill>
        <p:spPr>
          <a:xfrm>
            <a:off x="9200783" y="1855900"/>
            <a:ext cx="2628936" cy="47640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835C87-3265-A0A3-D193-3DEB839540DD}"/>
              </a:ext>
            </a:extLst>
          </p:cNvPr>
          <p:cNvSpPr txBox="1"/>
          <p:nvPr/>
        </p:nvSpPr>
        <p:spPr>
          <a:xfrm>
            <a:off x="1015675" y="1394235"/>
            <a:ext cx="1472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noProof="0" dirty="0"/>
              <a:t>Axial velocity</a:t>
            </a:r>
            <a:br>
              <a:rPr lang="en-GB" sz="1200" b="1" noProof="0" dirty="0"/>
            </a:br>
            <a:r>
              <a:rPr lang="en-GB" sz="1200" b="1" noProof="0" dirty="0"/>
              <a:t>97.5% span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3148E6-8E3C-2D8F-C266-5A337F55D56B}"/>
              </a:ext>
            </a:extLst>
          </p:cNvPr>
          <p:cNvSpPr txBox="1"/>
          <p:nvPr/>
        </p:nvSpPr>
        <p:spPr>
          <a:xfrm>
            <a:off x="3517659" y="1394235"/>
            <a:ext cx="1472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noProof="0" dirty="0"/>
              <a:t>Radial vorticity</a:t>
            </a:r>
            <a:br>
              <a:rPr lang="en-GB" sz="1200" b="1" noProof="0" dirty="0"/>
            </a:br>
            <a:r>
              <a:rPr lang="en-GB" sz="1200" b="1" noProof="0" dirty="0"/>
              <a:t>97.5% span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439064-2A22-FC7B-4044-B70A21EDBD8E}"/>
              </a:ext>
            </a:extLst>
          </p:cNvPr>
          <p:cNvSpPr txBox="1"/>
          <p:nvPr/>
        </p:nvSpPr>
        <p:spPr>
          <a:xfrm>
            <a:off x="7068647" y="1442948"/>
            <a:ext cx="1472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noProof="0" dirty="0"/>
              <a:t>Axial velocity</a:t>
            </a:r>
            <a:br>
              <a:rPr lang="en-GB" sz="1200" b="1" noProof="0" dirty="0"/>
            </a:br>
            <a:r>
              <a:rPr lang="en-GB" sz="1200" b="1" noProof="0" dirty="0"/>
              <a:t>99.75% span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D06BC9-2789-D005-5857-71EBC258CAD8}"/>
              </a:ext>
            </a:extLst>
          </p:cNvPr>
          <p:cNvSpPr txBox="1"/>
          <p:nvPr/>
        </p:nvSpPr>
        <p:spPr>
          <a:xfrm>
            <a:off x="9783184" y="1449804"/>
            <a:ext cx="1472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noProof="0" dirty="0"/>
              <a:t>Radial vorticity</a:t>
            </a:r>
            <a:br>
              <a:rPr lang="en-GB" sz="1200" b="1" noProof="0" dirty="0"/>
            </a:br>
            <a:r>
              <a:rPr lang="en-GB" sz="1200" b="1" noProof="0" dirty="0"/>
              <a:t>99.75% span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BB8B11-E7E8-7012-C921-72ECACA7F714}"/>
              </a:ext>
            </a:extLst>
          </p:cNvPr>
          <p:cNvSpPr txBox="1"/>
          <p:nvPr/>
        </p:nvSpPr>
        <p:spPr>
          <a:xfrm>
            <a:off x="23642" y="5767635"/>
            <a:ext cx="21621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noProof="0" dirty="0"/>
              <a:t>Low momentum/reversed flow in middle of passage originates from thickened casing boundary layer and indicates high blockage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214A7F-6BBD-4719-592B-2F9FFFED7238}"/>
              </a:ext>
            </a:extLst>
          </p:cNvPr>
          <p:cNvSpPr txBox="1"/>
          <p:nvPr/>
        </p:nvSpPr>
        <p:spPr>
          <a:xfrm>
            <a:off x="2054413" y="5783060"/>
            <a:ext cx="1345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noProof="0" dirty="0"/>
              <a:t>Shock-induced separation on blade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7AA0DE-F30C-05F8-E49C-33269133E946}"/>
              </a:ext>
            </a:extLst>
          </p:cNvPr>
          <p:cNvSpPr txBox="1"/>
          <p:nvPr/>
        </p:nvSpPr>
        <p:spPr>
          <a:xfrm>
            <a:off x="5076449" y="5783060"/>
            <a:ext cx="1345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noProof="0" dirty="0"/>
              <a:t>Shock-induced separation on blade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5DB43B2-0581-C65B-8170-BD08A22B47A9}"/>
              </a:ext>
            </a:extLst>
          </p:cNvPr>
          <p:cNvCxnSpPr>
            <a:cxnSpLocks/>
          </p:cNvCxnSpPr>
          <p:nvPr/>
        </p:nvCxnSpPr>
        <p:spPr>
          <a:xfrm flipV="1">
            <a:off x="1307340" y="4582633"/>
            <a:ext cx="170586" cy="1183393"/>
          </a:xfrm>
          <a:prstGeom prst="straightConnector1">
            <a:avLst/>
          </a:prstGeom>
          <a:ln w="15875">
            <a:solidFill>
              <a:schemeClr val="tx1"/>
            </a:solidFill>
            <a:tailEnd type="stealth" w="lg" len="lg"/>
          </a:ln>
          <a:effectLst>
            <a:glow rad="25400">
              <a:schemeClr val="bg1">
                <a:alpha val="8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A059E2D-36E9-D682-45A0-5E11B8DCB5D3}"/>
              </a:ext>
            </a:extLst>
          </p:cNvPr>
          <p:cNvCxnSpPr>
            <a:cxnSpLocks/>
          </p:cNvCxnSpPr>
          <p:nvPr/>
        </p:nvCxnSpPr>
        <p:spPr>
          <a:xfrm flipH="1" flipV="1">
            <a:off x="2185796" y="4348717"/>
            <a:ext cx="381185" cy="1434343"/>
          </a:xfrm>
          <a:prstGeom prst="straightConnector1">
            <a:avLst/>
          </a:prstGeom>
          <a:ln w="15875">
            <a:solidFill>
              <a:schemeClr val="tx1"/>
            </a:solidFill>
            <a:tailEnd type="stealth" w="lg" len="lg"/>
          </a:ln>
          <a:effectLst>
            <a:glow rad="25400">
              <a:schemeClr val="bg1">
                <a:alpha val="8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82B3F6E-2CE6-EF46-7822-FA61571633A7}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4173373" y="4348717"/>
            <a:ext cx="151146" cy="1414830"/>
          </a:xfrm>
          <a:prstGeom prst="straightConnector1">
            <a:avLst/>
          </a:prstGeom>
          <a:ln w="15875">
            <a:solidFill>
              <a:schemeClr val="tx1"/>
            </a:solidFill>
            <a:tailEnd type="stealth" w="lg" len="lg"/>
          </a:ln>
          <a:effectLst>
            <a:glow rad="25400">
              <a:schemeClr val="bg1">
                <a:alpha val="8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1DC90E6-046D-FF4C-74FD-350806FAE23D}"/>
              </a:ext>
            </a:extLst>
          </p:cNvPr>
          <p:cNvSpPr txBox="1"/>
          <p:nvPr/>
        </p:nvSpPr>
        <p:spPr>
          <a:xfrm>
            <a:off x="3228038" y="5763547"/>
            <a:ext cx="1890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noProof="0" dirty="0"/>
              <a:t>Interface line between oncoming high-momentum flow and low-momentum/reversed flow 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454B40B-F87A-00D7-2FA8-C50CC4EEA2B2}"/>
              </a:ext>
            </a:extLst>
          </p:cNvPr>
          <p:cNvCxnSpPr>
            <a:cxnSpLocks/>
          </p:cNvCxnSpPr>
          <p:nvPr/>
        </p:nvCxnSpPr>
        <p:spPr>
          <a:xfrm flipH="1" flipV="1">
            <a:off x="4889712" y="4348717"/>
            <a:ext cx="720059" cy="1440338"/>
          </a:xfrm>
          <a:prstGeom prst="straightConnector1">
            <a:avLst/>
          </a:prstGeom>
          <a:ln w="15875">
            <a:solidFill>
              <a:schemeClr val="tx1"/>
            </a:solidFill>
            <a:tailEnd type="stealth" w="lg" len="lg"/>
          </a:ln>
          <a:effectLst>
            <a:glow rad="25400">
              <a:schemeClr val="bg1">
                <a:alpha val="8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2403579-AB7F-325A-F372-2A10E43A1573}"/>
              </a:ext>
            </a:extLst>
          </p:cNvPr>
          <p:cNvSpPr txBox="1"/>
          <p:nvPr/>
        </p:nvSpPr>
        <p:spPr>
          <a:xfrm>
            <a:off x="6495969" y="5783060"/>
            <a:ext cx="21621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noProof="0" dirty="0"/>
              <a:t>Area of low-momentum/reversed flow almost covers full passage, except for small area near pressure surface LE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F1B7BF3-BA42-5D72-8280-3930FD475562}"/>
              </a:ext>
            </a:extLst>
          </p:cNvPr>
          <p:cNvCxnSpPr>
            <a:cxnSpLocks/>
          </p:cNvCxnSpPr>
          <p:nvPr/>
        </p:nvCxnSpPr>
        <p:spPr>
          <a:xfrm flipV="1">
            <a:off x="7406131" y="4582633"/>
            <a:ext cx="170915" cy="1200427"/>
          </a:xfrm>
          <a:prstGeom prst="straightConnector1">
            <a:avLst/>
          </a:prstGeom>
          <a:ln w="15875">
            <a:solidFill>
              <a:schemeClr val="tx1"/>
            </a:solidFill>
            <a:tailEnd type="stealth" w="lg" len="lg"/>
          </a:ln>
          <a:effectLst>
            <a:glow rad="25400">
              <a:schemeClr val="bg1">
                <a:alpha val="8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6C7DCA3-CABF-8E68-FF58-0B7FFBACAC75}"/>
              </a:ext>
            </a:extLst>
          </p:cNvPr>
          <p:cNvCxnSpPr>
            <a:cxnSpLocks/>
          </p:cNvCxnSpPr>
          <p:nvPr/>
        </p:nvCxnSpPr>
        <p:spPr>
          <a:xfrm flipV="1">
            <a:off x="7133337" y="4348717"/>
            <a:ext cx="358251" cy="1414830"/>
          </a:xfrm>
          <a:prstGeom prst="straightConnector1">
            <a:avLst/>
          </a:prstGeom>
          <a:ln w="15875">
            <a:solidFill>
              <a:schemeClr val="tx1"/>
            </a:solidFill>
            <a:tailEnd type="stealth" w="lg" len="lg"/>
          </a:ln>
          <a:effectLst>
            <a:glow rad="25400">
              <a:schemeClr val="bg1">
                <a:alpha val="8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ADE1604-B980-6C53-ADA6-50B16A3A87F4}"/>
              </a:ext>
            </a:extLst>
          </p:cNvPr>
          <p:cNvCxnSpPr>
            <a:cxnSpLocks/>
            <a:stCxn id="38" idx="0"/>
          </p:cNvCxnSpPr>
          <p:nvPr/>
        </p:nvCxnSpPr>
        <p:spPr>
          <a:xfrm flipV="1">
            <a:off x="10355401" y="4348717"/>
            <a:ext cx="160199" cy="1471905"/>
          </a:xfrm>
          <a:prstGeom prst="straightConnector1">
            <a:avLst/>
          </a:prstGeom>
          <a:ln w="15875">
            <a:solidFill>
              <a:schemeClr val="tx1"/>
            </a:solidFill>
            <a:tailEnd type="stealth" w="lg" len="lg"/>
          </a:ln>
          <a:effectLst>
            <a:glow rad="25400">
              <a:schemeClr val="bg1">
                <a:alpha val="8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A5C42672-8340-D336-128B-418FCB29F772}"/>
              </a:ext>
            </a:extLst>
          </p:cNvPr>
          <p:cNvSpPr txBox="1"/>
          <p:nvPr/>
        </p:nvSpPr>
        <p:spPr>
          <a:xfrm>
            <a:off x="9149015" y="5820622"/>
            <a:ext cx="24127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noProof="0" dirty="0"/>
              <a:t>Interface line between oncoming high-momentum flow and low-momentum/reversed flow almost covers full passage, but does not spill ahead of LE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C626251-21CF-BDED-91DF-E4DA99E8FA57}"/>
              </a:ext>
            </a:extLst>
          </p:cNvPr>
          <p:cNvSpPr txBox="1"/>
          <p:nvPr/>
        </p:nvSpPr>
        <p:spPr>
          <a:xfrm>
            <a:off x="2726940" y="982080"/>
            <a:ext cx="6588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noProof="0" dirty="0"/>
              <a:t>Detail views at </a:t>
            </a:r>
            <a:r>
              <a:rPr lang="en-GB" sz="1400" i="1" noProof="0" dirty="0"/>
              <a:t>t</a:t>
            </a:r>
            <a:r>
              <a:rPr lang="en-GB" sz="1400" noProof="0" dirty="0"/>
              <a:t> = -1 with stable flow field highlight key flow features</a:t>
            </a:r>
          </a:p>
        </p:txBody>
      </p:sp>
    </p:spTree>
    <p:extLst>
      <p:ext uri="{BB962C8B-B14F-4D97-AF65-F5344CB8AC3E}">
        <p14:creationId xmlns:p14="http://schemas.microsoft.com/office/powerpoint/2010/main" val="419716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D787CCC-42BD-BBFC-8141-F25841F01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7C787FB-A424-7EAA-061E-797A09478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Introduction and Approach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7FA670-1817-C25A-E405-52028DF675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8201A2-9326-137E-C6C9-709BAB552C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11AB17-06FB-42EC-A9F0-6D4F25A59E5F}" type="slidenum">
              <a:rPr lang="en-GB" noProof="0" smtClean="0"/>
              <a:pPr/>
              <a:t>3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4546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5"/>
    </mc:Choice>
    <mc:Fallback xmlns="">
      <p:transition spd="slow" advTm="2115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27ACD-4A1C-445D-9D61-21A66519B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Blade-to-blade flow field: combination of blade and </a:t>
            </a:r>
            <a:r>
              <a:rPr lang="en-GB" dirty="0" err="1"/>
              <a:t>endwall</a:t>
            </a:r>
            <a:r>
              <a:rPr lang="en-GB" dirty="0"/>
              <a:t> blockage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EBCCC-563D-904A-1535-ED23E28E62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11AB17-06FB-42EC-A9F0-6D4F25A59E5F}" type="slidenum">
              <a:rPr lang="en-GB" noProof="0" smtClean="0"/>
              <a:pPr/>
              <a:t>30</a:t>
            </a:fld>
            <a:endParaRPr lang="en-GB" noProof="0" dirty="0"/>
          </a:p>
        </p:txBody>
      </p:sp>
      <p:pic>
        <p:nvPicPr>
          <p:cNvPr id="9" name="100.0_0.650_vx_6_concat">
            <a:hlinkClick r:id="" action="ppaction://media"/>
            <a:extLst>
              <a:ext uri="{FF2B5EF4-FFF2-40B4-BE49-F238E27FC236}">
                <a16:creationId xmlns:a16="http://schemas.microsoft.com/office/drawing/2014/main" id="{C33B4B20-0C6F-4EFF-1E9C-E5A5D2ECB6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b="19342"/>
          <a:stretch/>
        </p:blipFill>
        <p:spPr>
          <a:xfrm>
            <a:off x="-138228" y="1368061"/>
            <a:ext cx="12147625" cy="2177780"/>
          </a:xfrm>
          <a:prstGeom prst="rect">
            <a:avLst/>
          </a:prstGeom>
        </p:spPr>
      </p:pic>
      <p:pic>
        <p:nvPicPr>
          <p:cNvPr id="11" name="100.0_0.650_vorticity_r_6_concat">
            <a:hlinkClick r:id="" action="ppaction://media"/>
            <a:extLst>
              <a:ext uri="{FF2B5EF4-FFF2-40B4-BE49-F238E27FC236}">
                <a16:creationId xmlns:a16="http://schemas.microsoft.com/office/drawing/2014/main" id="{73874D3A-2718-E82C-E93A-CD013110AE0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38228" y="3566139"/>
            <a:ext cx="12147625" cy="270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D47F1E-6BD2-275A-FFCE-9D2235C42C68}"/>
              </a:ext>
            </a:extLst>
          </p:cNvPr>
          <p:cNvSpPr txBox="1"/>
          <p:nvPr/>
        </p:nvSpPr>
        <p:spPr>
          <a:xfrm>
            <a:off x="2302801" y="948303"/>
            <a:ext cx="7244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noProof="0" dirty="0"/>
              <a:t>Contours of axial velocity and radial vorticity on blade-to-blade surface at 97.50% span</a:t>
            </a:r>
            <a:br>
              <a:rPr lang="en-GB" sz="1200" b="1" noProof="0" dirty="0"/>
            </a:br>
            <a:r>
              <a:rPr lang="en-GB" sz="1200" b="1" noProof="0" dirty="0"/>
              <a:t>Exit nozzle closed from AR = 0.655 to AR = 0.650 at </a:t>
            </a:r>
            <a:r>
              <a:rPr lang="en-GB" sz="1200" b="1" i="1" noProof="0" dirty="0"/>
              <a:t>t</a:t>
            </a:r>
            <a:r>
              <a:rPr lang="en-GB" sz="1200" b="1" noProof="0" dirty="0"/>
              <a:t> = 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2F46BE-E589-E1B1-0761-0605F8663D49}"/>
              </a:ext>
            </a:extLst>
          </p:cNvPr>
          <p:cNvSpPr/>
          <p:nvPr/>
        </p:nvSpPr>
        <p:spPr>
          <a:xfrm>
            <a:off x="10292316" y="1605516"/>
            <a:ext cx="1717081" cy="46499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5" name="Picture 4" descr="A picture containing colorfulness, screenshot, rectangle, yellow&#10;&#10;Description automatically generated">
            <a:extLst>
              <a:ext uri="{FF2B5EF4-FFF2-40B4-BE49-F238E27FC236}">
                <a16:creationId xmlns:a16="http://schemas.microsoft.com/office/drawing/2014/main" id="{F2FA39A9-3BCB-5BF2-9CC5-254B1A6712B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17"/>
          <a:stretch/>
        </p:blipFill>
        <p:spPr>
          <a:xfrm>
            <a:off x="10373740" y="1364205"/>
            <a:ext cx="1626008" cy="2700000"/>
          </a:xfrm>
          <a:prstGeom prst="rect">
            <a:avLst/>
          </a:prstGeom>
        </p:spPr>
      </p:pic>
      <p:pic>
        <p:nvPicPr>
          <p:cNvPr id="7" name="Picture 6" descr="A picture containing screenshot, colorfulness, rectangle, line&#10;&#10;Description automatically generated">
            <a:extLst>
              <a:ext uri="{FF2B5EF4-FFF2-40B4-BE49-F238E27FC236}">
                <a16:creationId xmlns:a16="http://schemas.microsoft.com/office/drawing/2014/main" id="{04292F71-BEF4-D835-EC83-44871B3A5C3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34"/>
          <a:stretch/>
        </p:blipFill>
        <p:spPr>
          <a:xfrm>
            <a:off x="10473069" y="3556474"/>
            <a:ext cx="1526771" cy="27000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022348D-A68E-1FD4-EEF0-2F19C2D62E32}"/>
              </a:ext>
            </a:extLst>
          </p:cNvPr>
          <p:cNvSpPr txBox="1">
            <a:spLocks/>
          </p:cNvSpPr>
          <p:nvPr/>
        </p:nvSpPr>
        <p:spPr>
          <a:xfrm>
            <a:off x="342092" y="5741580"/>
            <a:ext cx="10014020" cy="1116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ts val="1800"/>
              </a:spcBef>
              <a:buFont typeface="Arial"/>
              <a:buChar char="•"/>
              <a:defRPr sz="2000" kern="1200">
                <a:solidFill>
                  <a:srgbClr val="333333"/>
                </a:solidFill>
                <a:latin typeface="Helvetica"/>
                <a:ea typeface="+mn-ea"/>
                <a:cs typeface="Helvetica"/>
              </a:defRPr>
            </a:lvl1pPr>
            <a:lvl2pPr marL="557213" indent="-214313" algn="l" defTabSz="342900" rtl="0" eaLnBrk="1" latinLnBrk="0" hangingPunct="1">
              <a:spcBef>
                <a:spcPts val="600"/>
              </a:spcBef>
              <a:buFont typeface="Arial"/>
              <a:buChar char="–"/>
              <a:defRPr sz="1800" kern="1200">
                <a:solidFill>
                  <a:srgbClr val="333333"/>
                </a:solidFill>
                <a:latin typeface="Helvetica"/>
                <a:ea typeface="+mn-ea"/>
                <a:cs typeface="Helvetica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rgbClr val="333333"/>
                </a:solidFill>
                <a:latin typeface="Helvetica"/>
                <a:ea typeface="+mn-ea"/>
                <a:cs typeface="Helvetica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350" kern="1200">
                <a:solidFill>
                  <a:srgbClr val="333333"/>
                </a:solidFill>
                <a:latin typeface="Helvetica"/>
                <a:ea typeface="+mn-ea"/>
                <a:cs typeface="Helvetica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350" kern="1200">
                <a:solidFill>
                  <a:srgbClr val="333333"/>
                </a:solidFill>
                <a:latin typeface="Helvetica"/>
                <a:ea typeface="+mn-ea"/>
                <a:cs typeface="Helvetica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endParaRPr lang="en-GB" sz="1400" noProof="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8585AA5-7FA5-AD90-8A73-8C55355DC05A}"/>
              </a:ext>
            </a:extLst>
          </p:cNvPr>
          <p:cNvGrpSpPr/>
          <p:nvPr/>
        </p:nvGrpSpPr>
        <p:grpSpPr>
          <a:xfrm>
            <a:off x="331967" y="1539265"/>
            <a:ext cx="941333" cy="809806"/>
            <a:chOff x="331967" y="1539265"/>
            <a:chExt cx="941333" cy="809806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B05F51C-57FE-79C4-2EB2-8DC5D8434B2C}"/>
                </a:ext>
              </a:extLst>
            </p:cNvPr>
            <p:cNvCxnSpPr>
              <a:cxnSpLocks/>
            </p:cNvCxnSpPr>
            <p:nvPr/>
          </p:nvCxnSpPr>
          <p:spPr>
            <a:xfrm>
              <a:off x="503780" y="1693154"/>
              <a:ext cx="0" cy="3600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055F25B-1221-2C4A-5117-12A0A59749C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83780" y="1518522"/>
              <a:ext cx="0" cy="3600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D6D6493-0964-7343-A079-7CC746E48996}"/>
                </a:ext>
              </a:extLst>
            </p:cNvPr>
            <p:cNvSpPr txBox="1"/>
            <p:nvPr/>
          </p:nvSpPr>
          <p:spPr>
            <a:xfrm>
              <a:off x="331967" y="2041294"/>
              <a:ext cx="3436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i="1" noProof="0" dirty="0"/>
                <a:t>x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D5B7451-4891-B68E-2211-D2C2235653F4}"/>
                </a:ext>
              </a:extLst>
            </p:cNvPr>
            <p:cNvSpPr txBox="1"/>
            <p:nvPr/>
          </p:nvSpPr>
          <p:spPr>
            <a:xfrm>
              <a:off x="715679" y="1539265"/>
              <a:ext cx="5576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i="1" noProof="0" dirty="0" err="1"/>
                <a:t>rθ</a:t>
              </a:r>
              <a:endParaRPr lang="en-GB" sz="1400" i="1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8456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441"/>
    </mc:Choice>
    <mc:Fallback xmlns="">
      <p:transition spd="slow" advTm="107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7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66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4" objId="11"/>
        <p14:playEvt time="47" objId="9"/>
        <p14:stopEvt time="107441" objId="11"/>
        <p14:stopEvt time="107441" objId="9"/>
      </p14:showEvt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27ACD-4A1C-445D-9D61-21A66519B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Blade-to-blade flow field (animations)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EBCCC-563D-904A-1535-ED23E28E62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11AB17-06FB-42EC-A9F0-6D4F25A59E5F}" type="slidenum">
              <a:rPr lang="en-GB" noProof="0" smtClean="0"/>
              <a:pPr/>
              <a:t>31</a:t>
            </a:fld>
            <a:endParaRPr lang="en-GB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D47F1E-6BD2-275A-FFCE-9D2235C42C68}"/>
              </a:ext>
            </a:extLst>
          </p:cNvPr>
          <p:cNvSpPr txBox="1"/>
          <p:nvPr/>
        </p:nvSpPr>
        <p:spPr>
          <a:xfrm>
            <a:off x="2302801" y="1002091"/>
            <a:ext cx="7244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noProof="0" dirty="0"/>
              <a:t>Contours of axial velocity and radial vorticity on blade-to-blade surface at 99.75% span</a:t>
            </a:r>
            <a:br>
              <a:rPr lang="en-GB" sz="1200" b="1" noProof="0" dirty="0"/>
            </a:br>
            <a:r>
              <a:rPr lang="en-GB" sz="1200" b="1" noProof="0" dirty="0"/>
              <a:t>Exit nozzle closed from AR = 0.655 to AR = 0.650 at </a:t>
            </a:r>
            <a:r>
              <a:rPr lang="en-GB" sz="1200" b="1" i="1" noProof="0" dirty="0"/>
              <a:t>t</a:t>
            </a:r>
            <a:r>
              <a:rPr lang="en-GB" sz="1200" b="1" noProof="0" dirty="0"/>
              <a:t> = 0</a:t>
            </a:r>
          </a:p>
        </p:txBody>
      </p:sp>
      <p:pic>
        <p:nvPicPr>
          <p:cNvPr id="6" name="100.0_0.650_vx_6_concat">
            <a:hlinkClick r:id="" action="ppaction://media"/>
            <a:extLst>
              <a:ext uri="{FF2B5EF4-FFF2-40B4-BE49-F238E27FC236}">
                <a16:creationId xmlns:a16="http://schemas.microsoft.com/office/drawing/2014/main" id="{F0661BEE-BFCB-B3EC-6A59-8F1985E3AF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b="19537"/>
          <a:stretch/>
        </p:blipFill>
        <p:spPr>
          <a:xfrm>
            <a:off x="-138341" y="1370691"/>
            <a:ext cx="12147630" cy="2172520"/>
          </a:xfrm>
          <a:prstGeom prst="rect">
            <a:avLst/>
          </a:prstGeom>
        </p:spPr>
      </p:pic>
      <p:pic>
        <p:nvPicPr>
          <p:cNvPr id="8" name="100.0_0.650_vorticity_r_6_concat">
            <a:hlinkClick r:id="" action="ppaction://media"/>
            <a:extLst>
              <a:ext uri="{FF2B5EF4-FFF2-40B4-BE49-F238E27FC236}">
                <a16:creationId xmlns:a16="http://schemas.microsoft.com/office/drawing/2014/main" id="{72A82C68-A6E9-4D14-744A-C0D8BCDFDD2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9605" y="3558906"/>
            <a:ext cx="12192000" cy="270986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2B0D50D-F57A-8ADF-B13D-7A72B309C235}"/>
              </a:ext>
            </a:extLst>
          </p:cNvPr>
          <p:cNvSpPr/>
          <p:nvPr/>
        </p:nvSpPr>
        <p:spPr>
          <a:xfrm>
            <a:off x="10292316" y="1605516"/>
            <a:ext cx="1717081" cy="46499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12" name="Picture 11" descr="A picture containing colorfulness, screenshot, rectangle, yellow&#10;&#10;Description automatically generated">
            <a:extLst>
              <a:ext uri="{FF2B5EF4-FFF2-40B4-BE49-F238E27FC236}">
                <a16:creationId xmlns:a16="http://schemas.microsoft.com/office/drawing/2014/main" id="{13759927-F487-A043-F980-0510AB8182D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17"/>
          <a:stretch/>
        </p:blipFill>
        <p:spPr>
          <a:xfrm>
            <a:off x="10373740" y="1364205"/>
            <a:ext cx="1626008" cy="2700000"/>
          </a:xfrm>
          <a:prstGeom prst="rect">
            <a:avLst/>
          </a:prstGeom>
        </p:spPr>
      </p:pic>
      <p:pic>
        <p:nvPicPr>
          <p:cNvPr id="13" name="Picture 12" descr="A picture containing screenshot, colorfulness, rectangle, line&#10;&#10;Description automatically generated">
            <a:extLst>
              <a:ext uri="{FF2B5EF4-FFF2-40B4-BE49-F238E27FC236}">
                <a16:creationId xmlns:a16="http://schemas.microsoft.com/office/drawing/2014/main" id="{4D30BA47-287F-4FD1-2F62-FF3DEBDB65E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34"/>
          <a:stretch/>
        </p:blipFill>
        <p:spPr>
          <a:xfrm>
            <a:off x="10473069" y="3556474"/>
            <a:ext cx="1526771" cy="2700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4578404-2348-8E5D-654D-BDE23284A52F}"/>
              </a:ext>
            </a:extLst>
          </p:cNvPr>
          <p:cNvGrpSpPr/>
          <p:nvPr/>
        </p:nvGrpSpPr>
        <p:grpSpPr>
          <a:xfrm>
            <a:off x="331967" y="1539265"/>
            <a:ext cx="941333" cy="809806"/>
            <a:chOff x="331967" y="1539265"/>
            <a:chExt cx="941333" cy="809806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3F5D568-90B6-1AAE-60A5-D03D68222F15}"/>
                </a:ext>
              </a:extLst>
            </p:cNvPr>
            <p:cNvCxnSpPr>
              <a:cxnSpLocks/>
            </p:cNvCxnSpPr>
            <p:nvPr/>
          </p:nvCxnSpPr>
          <p:spPr>
            <a:xfrm>
              <a:off x="503780" y="1693154"/>
              <a:ext cx="0" cy="3600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4EA1964-64DA-7099-8598-85B22844343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83780" y="1518522"/>
              <a:ext cx="0" cy="3600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5E964F4-AB02-6485-999B-59BE2745D063}"/>
                </a:ext>
              </a:extLst>
            </p:cNvPr>
            <p:cNvSpPr txBox="1"/>
            <p:nvPr/>
          </p:nvSpPr>
          <p:spPr>
            <a:xfrm>
              <a:off x="331967" y="2041294"/>
              <a:ext cx="3436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i="1" noProof="0" dirty="0"/>
                <a:t>x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30A4682-299F-1581-1483-C00934412E30}"/>
                </a:ext>
              </a:extLst>
            </p:cNvPr>
            <p:cNvSpPr txBox="1"/>
            <p:nvPr/>
          </p:nvSpPr>
          <p:spPr>
            <a:xfrm>
              <a:off x="715679" y="1539265"/>
              <a:ext cx="5576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i="1" noProof="0" dirty="0" err="1"/>
                <a:t>rθ</a:t>
              </a:r>
              <a:endParaRPr lang="en-GB" sz="1400" i="1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407045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66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916ED74-1486-91F1-8B21-03DF9DB61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438D2EF-C725-9AE6-88F5-15A8B4EDD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Part Speed: Onset of Unsteady Flow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3851DB-E0AF-4C39-1113-0489862A9B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FDB69-B73D-200D-B242-40D70AC7D1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11AB17-06FB-42EC-A9F0-6D4F25A59E5F}" type="slidenum">
              <a:rPr lang="en-GB" noProof="0" smtClean="0"/>
              <a:pPr/>
              <a:t>32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4950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74"/>
    </mc:Choice>
    <mc:Fallback xmlns="">
      <p:transition spd="slow" advTm="12074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>
          <a:extLst>
            <a:ext uri="{FF2B5EF4-FFF2-40B4-BE49-F238E27FC236}">
              <a16:creationId xmlns:a16="http://schemas.microsoft.com/office/drawing/2014/main" id="{816FC2F8-A42D-99E0-2D4B-C053D152F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BC413-66F2-1EAE-C4DB-9A9410FF3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Experimental observations at 80% speed: NSV at low flow rates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7FA91-81A8-9DD6-4105-9C597BCA3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11AB17-06FB-42EC-A9F0-6D4F25A59E5F}" type="slidenum">
              <a:rPr lang="en-GB" noProof="0" smtClean="0"/>
              <a:pPr/>
              <a:t>33</a:t>
            </a:fld>
            <a:endParaRPr lang="en-GB" noProof="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F4B39EF-9D31-5433-A5C7-79A853D3EEAB}"/>
              </a:ext>
            </a:extLst>
          </p:cNvPr>
          <p:cNvSpPr txBox="1"/>
          <p:nvPr/>
        </p:nvSpPr>
        <p:spPr>
          <a:xfrm>
            <a:off x="701845" y="947967"/>
            <a:ext cx="10387914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noProof="0" dirty="0"/>
              <a:t>Brandstetter, C., </a:t>
            </a:r>
            <a:r>
              <a:rPr lang="en-GB" sz="1400" noProof="0" dirty="0" err="1"/>
              <a:t>Fiquet</a:t>
            </a:r>
            <a:r>
              <a:rPr lang="en-GB" sz="1400" noProof="0" dirty="0"/>
              <a:t>, A., Schneider, A. P., Paoletti, B., and </a:t>
            </a:r>
            <a:r>
              <a:rPr lang="en-GB" sz="1400" noProof="0" dirty="0" err="1"/>
              <a:t>Ottavy</a:t>
            </a:r>
            <a:r>
              <a:rPr lang="en-GB" sz="1400" noProof="0" dirty="0"/>
              <a:t>, X. "Experiments on Tuned UHBR Open-Test-Case Fan ECL5/CATANA: Stability Limit." </a:t>
            </a:r>
            <a:r>
              <a:rPr lang="en-GB" sz="1400" i="1" noProof="0" dirty="0"/>
              <a:t>J. Eng. Gas Turbines Power</a:t>
            </a:r>
            <a:r>
              <a:rPr lang="en-GB" sz="1400" noProof="0" dirty="0"/>
              <a:t>. 2024; 146(5): 051011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noProof="0" dirty="0"/>
              <a:t>Low/negligible vibration amplitude observed above 25 kg/s. As mass flow decreases, the vibration amplitude increases rapidly to the limit at just over 23.5 kg/s</a:t>
            </a:r>
          </a:p>
        </p:txBody>
      </p:sp>
      <p:pic>
        <p:nvPicPr>
          <p:cNvPr id="31" name="Picture 30" descr="A graph of a graph of a graph&#10;&#10;AI-generated content may be incorrect.">
            <a:extLst>
              <a:ext uri="{FF2B5EF4-FFF2-40B4-BE49-F238E27FC236}">
                <a16:creationId xmlns:a16="http://schemas.microsoft.com/office/drawing/2014/main" id="{2F24E1A4-B5F7-8B14-2B87-F28503F22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241" y="1952368"/>
            <a:ext cx="2596162" cy="4794420"/>
          </a:xfrm>
          <a:prstGeom prst="rect">
            <a:avLst/>
          </a:prstGeom>
        </p:spPr>
      </p:pic>
      <p:pic>
        <p:nvPicPr>
          <p:cNvPr id="33" name="Picture 32" descr="A graph of different sizes and colors&#10;&#10;AI-generated content may be incorrect.">
            <a:extLst>
              <a:ext uri="{FF2B5EF4-FFF2-40B4-BE49-F238E27FC236}">
                <a16:creationId xmlns:a16="http://schemas.microsoft.com/office/drawing/2014/main" id="{3E235D09-3C9F-15A4-ECEB-BFBEA4ADDA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816" y="2634502"/>
            <a:ext cx="3594684" cy="2926325"/>
          </a:xfrm>
          <a:prstGeom prst="rect">
            <a:avLst/>
          </a:prstGeom>
        </p:spPr>
      </p:pic>
      <p:pic>
        <p:nvPicPr>
          <p:cNvPr id="35" name="Picture 34" descr="A screenshot of a graph&#10;&#10;AI-generated content may be incorrect.">
            <a:extLst>
              <a:ext uri="{FF2B5EF4-FFF2-40B4-BE49-F238E27FC236}">
                <a16:creationId xmlns:a16="http://schemas.microsoft.com/office/drawing/2014/main" id="{0EDBA088-D497-DAEB-8638-0396395546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926" y="1840518"/>
            <a:ext cx="2652766" cy="501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9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375"/>
    </mc:Choice>
    <mc:Fallback xmlns="">
      <p:transition spd="slow" advTm="75375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9D62604-39C6-123A-335D-47FA993C8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of a graph of a graph&#10;&#10;AI-generated content may be incorrect.">
            <a:extLst>
              <a:ext uri="{FF2B5EF4-FFF2-40B4-BE49-F238E27FC236}">
                <a16:creationId xmlns:a16="http://schemas.microsoft.com/office/drawing/2014/main" id="{2B9198E4-CD67-50D9-8309-DF4D1B437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5" t="27713" b="44800"/>
          <a:stretch/>
        </p:blipFill>
        <p:spPr>
          <a:xfrm>
            <a:off x="1751885" y="1239499"/>
            <a:ext cx="4272022" cy="22880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FAA783-B310-AB6A-0795-DFCE36F3E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Experimental observations and analysis at 80% speed: NSV at low flow rates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CD54A8-AB78-B118-B41B-E5DF12DE74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11AB17-06FB-42EC-A9F0-6D4F25A59E5F}" type="slidenum">
              <a:rPr lang="en-GB" noProof="0" smtClean="0"/>
              <a:pPr/>
              <a:t>34</a:t>
            </a:fld>
            <a:endParaRPr lang="en-GB" noProof="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B49BA7-D067-6D85-3086-05C5E30BE296}"/>
              </a:ext>
            </a:extLst>
          </p:cNvPr>
          <p:cNvSpPr txBox="1"/>
          <p:nvPr/>
        </p:nvSpPr>
        <p:spPr>
          <a:xfrm>
            <a:off x="6271372" y="5953845"/>
            <a:ext cx="59206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400" noProof="0" dirty="0"/>
              <a:t>Brandstetter, C., </a:t>
            </a:r>
            <a:r>
              <a:rPr lang="en-GB" sz="1400" noProof="0" dirty="0" err="1"/>
              <a:t>Fiquet</a:t>
            </a:r>
            <a:r>
              <a:rPr lang="en-GB" sz="1400" noProof="0" dirty="0"/>
              <a:t>, A., Schneider, A. P., Paoletti, B., and </a:t>
            </a:r>
            <a:r>
              <a:rPr lang="en-GB" sz="1400" noProof="0" dirty="0" err="1"/>
              <a:t>Ottavy</a:t>
            </a:r>
            <a:r>
              <a:rPr lang="en-GB" sz="1400" noProof="0" dirty="0"/>
              <a:t>, X. "Experiments on Tuned UHBR Open-Test-Case Fan ECL5/CATANA: Stability Limit." </a:t>
            </a:r>
            <a:r>
              <a:rPr lang="en-GB" sz="1400" i="1" noProof="0" dirty="0"/>
              <a:t>J. Eng. Gas Turbines Power</a:t>
            </a:r>
            <a:r>
              <a:rPr lang="en-GB" sz="1400" noProof="0" dirty="0"/>
              <a:t>. 2024; 146(5): 051011</a:t>
            </a:r>
          </a:p>
        </p:txBody>
      </p:sp>
      <p:pic>
        <p:nvPicPr>
          <p:cNvPr id="33" name="Picture 32" descr="A graph of different sizes and colors&#10;&#10;AI-generated content may be incorrect.">
            <a:extLst>
              <a:ext uri="{FF2B5EF4-FFF2-40B4-BE49-F238E27FC236}">
                <a16:creationId xmlns:a16="http://schemas.microsoft.com/office/drawing/2014/main" id="{2039EB33-426D-2CAC-A481-0F74E8D5F4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12"/>
          <a:stretch/>
        </p:blipFill>
        <p:spPr>
          <a:xfrm>
            <a:off x="1751885" y="4204577"/>
            <a:ext cx="4168744" cy="2653424"/>
          </a:xfrm>
          <a:prstGeom prst="rect">
            <a:avLst/>
          </a:prstGeom>
        </p:spPr>
      </p:pic>
      <p:pic>
        <p:nvPicPr>
          <p:cNvPr id="35" name="Picture 34" descr="A screenshot of a graph&#10;&#10;AI-generated content may be incorrect.">
            <a:extLst>
              <a:ext uri="{FF2B5EF4-FFF2-40B4-BE49-F238E27FC236}">
                <a16:creationId xmlns:a16="http://schemas.microsoft.com/office/drawing/2014/main" id="{1C8E5702-F198-1927-955A-CA888686C5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97" b="69509"/>
          <a:stretch/>
        </p:blipFill>
        <p:spPr>
          <a:xfrm>
            <a:off x="6376024" y="2254689"/>
            <a:ext cx="1937092" cy="21903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48886B-85B4-98FC-3F42-4DCD52F0F6E0}"/>
              </a:ext>
            </a:extLst>
          </p:cNvPr>
          <p:cNvSpPr txBox="1"/>
          <p:nvPr/>
        </p:nvSpPr>
        <p:spPr>
          <a:xfrm>
            <a:off x="307722" y="1252064"/>
            <a:ext cx="1649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M</a:t>
            </a:r>
            <a:r>
              <a:rPr lang="en-GB" sz="1200" b="1" noProof="0" dirty="0" err="1"/>
              <a:t>easured</a:t>
            </a:r>
            <a:r>
              <a:rPr lang="en-GB" sz="1200" b="1" noProof="0" dirty="0"/>
              <a:t> fan operating map with mode 2 vibration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8286B2-5427-A5E3-2682-FDAC704D9C50}"/>
              </a:ext>
            </a:extLst>
          </p:cNvPr>
          <p:cNvSpPr txBox="1"/>
          <p:nvPr/>
        </p:nvSpPr>
        <p:spPr>
          <a:xfrm>
            <a:off x="179617" y="4520461"/>
            <a:ext cx="19011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Strain gauge and tip timing modal amplitude measurements</a:t>
            </a:r>
            <a:br>
              <a:rPr lang="en-GB" sz="1200" b="1" dirty="0"/>
            </a:br>
            <a:br>
              <a:rPr lang="en-GB" sz="1200" b="1" dirty="0"/>
            </a:br>
            <a:r>
              <a:rPr lang="en-GB" sz="1200" dirty="0"/>
              <a:t>Amplitude increases rapidly below 25 kg/s</a:t>
            </a:r>
            <a:endParaRPr lang="en-GB" sz="1200" noProof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403BBE-78D2-53D3-E916-5AF02C3FBC22}"/>
              </a:ext>
            </a:extLst>
          </p:cNvPr>
          <p:cNvSpPr txBox="1"/>
          <p:nvPr/>
        </p:nvSpPr>
        <p:spPr>
          <a:xfrm>
            <a:off x="6686826" y="1252064"/>
            <a:ext cx="41612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Absolute frame spectral analysis</a:t>
            </a:r>
            <a:br>
              <a:rPr lang="en-GB" sz="1200" b="1" dirty="0"/>
            </a:br>
            <a:br>
              <a:rPr lang="en-GB" sz="1200" b="1" dirty="0"/>
            </a:br>
            <a:r>
              <a:rPr lang="en-GB" sz="1200" dirty="0"/>
              <a:t>Dominant frequencies are below blade passing frequency, in range from ~5-10Ω</a:t>
            </a:r>
            <a:r>
              <a:rPr lang="en-GB" sz="1200" baseline="-25000" dirty="0"/>
              <a:t>r</a:t>
            </a:r>
            <a:endParaRPr lang="en-GB" sz="1200" baseline="-25000" noProof="0" dirty="0"/>
          </a:p>
        </p:txBody>
      </p:sp>
      <p:pic>
        <p:nvPicPr>
          <p:cNvPr id="9" name="Picture 8" descr="A screenshot of a graph&#10;&#10;AI-generated content may be incorrect.">
            <a:extLst>
              <a:ext uri="{FF2B5EF4-FFF2-40B4-BE49-F238E27FC236}">
                <a16:creationId xmlns:a16="http://schemas.microsoft.com/office/drawing/2014/main" id="{4C566A05-A086-9787-6E5E-5CF36CB487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53" b="39856"/>
          <a:stretch/>
        </p:blipFill>
        <p:spPr>
          <a:xfrm>
            <a:off x="8299124" y="2318993"/>
            <a:ext cx="3882905" cy="2239286"/>
          </a:xfrm>
          <a:prstGeom prst="rect">
            <a:avLst/>
          </a:prstGeom>
        </p:spPr>
      </p:pic>
      <p:pic>
        <p:nvPicPr>
          <p:cNvPr id="10" name="Picture 9" descr="A graph of a graph of a graph&#10;&#10;AI-generated content may be incorrect.">
            <a:extLst>
              <a:ext uri="{FF2B5EF4-FFF2-40B4-BE49-F238E27FC236}">
                <a16:creationId xmlns:a16="http://schemas.microsoft.com/office/drawing/2014/main" id="{49D43301-C2BD-7A5F-4CD2-3D7868A3C4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25" b="9817"/>
          <a:stretch/>
        </p:blipFill>
        <p:spPr>
          <a:xfrm>
            <a:off x="2113972" y="3463227"/>
            <a:ext cx="3517381" cy="58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9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375"/>
    </mc:Choice>
    <mc:Fallback xmlns="">
      <p:transition spd="slow" advTm="75375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A763536-99A5-A249-0F7D-66016A2D4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1BDAD-7525-FB84-B587-DCD17D9F3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Spot-check unsteady simulations at 80% speed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B1F824-FDA5-1721-443E-7D5F272CCB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11AB17-06FB-42EC-A9F0-6D4F25A59E5F}" type="slidenum">
              <a:rPr lang="en-GB" noProof="0" smtClean="0"/>
              <a:pPr/>
              <a:t>35</a:t>
            </a:fld>
            <a:endParaRPr lang="en-GB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EC9CFB-C267-C06D-3B5C-A8B145E8EB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578" y="990601"/>
            <a:ext cx="9842483" cy="534530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414EA47-A1CA-0914-B0B3-B29987BC4858}"/>
              </a:ext>
            </a:extLst>
          </p:cNvPr>
          <p:cNvSpPr txBox="1"/>
          <p:nvPr/>
        </p:nvSpPr>
        <p:spPr>
          <a:xfrm>
            <a:off x="636934" y="6335902"/>
            <a:ext cx="7806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noProof="0" dirty="0"/>
              <a:t>EXP: Schneider, A. P., </a:t>
            </a:r>
            <a:r>
              <a:rPr lang="en-GB" sz="1200" noProof="0" dirty="0" err="1"/>
              <a:t>Fiquet</a:t>
            </a:r>
            <a:r>
              <a:rPr lang="en-GB" sz="1200" noProof="0" dirty="0"/>
              <a:t>, A., Paoletti, B., </a:t>
            </a:r>
            <a:r>
              <a:rPr lang="en-GB" sz="1200" noProof="0" dirty="0" err="1"/>
              <a:t>Ottavy</a:t>
            </a:r>
            <a:r>
              <a:rPr lang="en-GB" sz="1200" noProof="0" dirty="0"/>
              <a:t>, X., and Brandstetter, C., "Experiments on Tuned UHBR Open-Test-Case Fan ECL5/CATANA: Performance and Aerodynamics." </a:t>
            </a:r>
            <a:r>
              <a:rPr lang="en-GB" sz="1200" i="1" noProof="0" dirty="0"/>
              <a:t>J. </a:t>
            </a:r>
            <a:r>
              <a:rPr lang="en-GB" sz="1200" i="1" noProof="0" dirty="0" err="1"/>
              <a:t>Turbomach</a:t>
            </a:r>
            <a:r>
              <a:rPr lang="en-GB" sz="1200" noProof="0" dirty="0"/>
              <a:t>. 2024; 146(8): 081001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FC80818-C970-BE76-79F5-E3F68EE33CF3}"/>
              </a:ext>
            </a:extLst>
          </p:cNvPr>
          <p:cNvSpPr txBox="1"/>
          <p:nvPr/>
        </p:nvSpPr>
        <p:spPr>
          <a:xfrm>
            <a:off x="5180997" y="5371626"/>
            <a:ext cx="612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noProof="0" dirty="0"/>
              <a:t>55%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78F9286-DAA2-8EBD-7BD6-8210103EEBFC}"/>
              </a:ext>
            </a:extLst>
          </p:cNvPr>
          <p:cNvSpPr txBox="1"/>
          <p:nvPr/>
        </p:nvSpPr>
        <p:spPr>
          <a:xfrm>
            <a:off x="7001502" y="5280530"/>
            <a:ext cx="612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noProof="0" dirty="0"/>
              <a:t>70%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3B5FB39-8519-E41D-AB35-D48C6AA7AC36}"/>
              </a:ext>
            </a:extLst>
          </p:cNvPr>
          <p:cNvSpPr txBox="1"/>
          <p:nvPr/>
        </p:nvSpPr>
        <p:spPr>
          <a:xfrm>
            <a:off x="7526853" y="4557976"/>
            <a:ext cx="612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noProof="0" dirty="0"/>
              <a:t>80%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56BE9FC-1CF7-060B-0335-7CB3E781D0F5}"/>
              </a:ext>
            </a:extLst>
          </p:cNvPr>
          <p:cNvSpPr txBox="1"/>
          <p:nvPr/>
        </p:nvSpPr>
        <p:spPr>
          <a:xfrm>
            <a:off x="8473441" y="3063468"/>
            <a:ext cx="612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noProof="0" dirty="0"/>
              <a:t>100%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C9D75E-89FB-BC21-C5C5-8235D49B9AD7}"/>
              </a:ext>
            </a:extLst>
          </p:cNvPr>
          <p:cNvSpPr txBox="1"/>
          <p:nvPr/>
        </p:nvSpPr>
        <p:spPr>
          <a:xfrm>
            <a:off x="3246453" y="2674413"/>
            <a:ext cx="1293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noProof="0" dirty="0"/>
              <a:t>Four operating points selected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0F52120-0C2B-7869-5B52-3A2DD8087543}"/>
              </a:ext>
            </a:extLst>
          </p:cNvPr>
          <p:cNvSpPr>
            <a:spLocks noChangeAspect="1"/>
          </p:cNvSpPr>
          <p:nvPr/>
        </p:nvSpPr>
        <p:spPr>
          <a:xfrm>
            <a:off x="4592782" y="3560425"/>
            <a:ext cx="144000" cy="144000"/>
          </a:xfrm>
          <a:prstGeom prst="ellipse">
            <a:avLst/>
          </a:prstGeom>
          <a:noFill/>
          <a:ln w="19050">
            <a:solidFill>
              <a:srgbClr val="FF4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D3B52DD-DE60-A7F9-2D27-3B1185E9DC0E}"/>
              </a:ext>
            </a:extLst>
          </p:cNvPr>
          <p:cNvSpPr>
            <a:spLocks noChangeAspect="1"/>
          </p:cNvSpPr>
          <p:nvPr/>
        </p:nvSpPr>
        <p:spPr>
          <a:xfrm>
            <a:off x="6092536" y="3735419"/>
            <a:ext cx="144000" cy="144000"/>
          </a:xfrm>
          <a:prstGeom prst="ellipse">
            <a:avLst/>
          </a:prstGeom>
          <a:noFill/>
          <a:ln w="19050">
            <a:solidFill>
              <a:srgbClr val="FF4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949E0BE-4D59-B146-F8A9-AEEB08D4C13D}"/>
              </a:ext>
            </a:extLst>
          </p:cNvPr>
          <p:cNvSpPr>
            <a:spLocks noChangeAspect="1"/>
          </p:cNvSpPr>
          <p:nvPr/>
        </p:nvSpPr>
        <p:spPr>
          <a:xfrm>
            <a:off x="4109698" y="3680947"/>
            <a:ext cx="144000" cy="144000"/>
          </a:xfrm>
          <a:prstGeom prst="ellipse">
            <a:avLst/>
          </a:prstGeom>
          <a:noFill/>
          <a:ln w="19050">
            <a:solidFill>
              <a:srgbClr val="FF4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48DCCB4-2EDA-E00A-8966-CE53AB50F224}"/>
              </a:ext>
            </a:extLst>
          </p:cNvPr>
          <p:cNvSpPr>
            <a:spLocks noChangeAspect="1"/>
          </p:cNvSpPr>
          <p:nvPr/>
        </p:nvSpPr>
        <p:spPr>
          <a:xfrm>
            <a:off x="4253499" y="3628276"/>
            <a:ext cx="144000" cy="144000"/>
          </a:xfrm>
          <a:prstGeom prst="ellipse">
            <a:avLst/>
          </a:prstGeom>
          <a:noFill/>
          <a:ln w="19050">
            <a:solidFill>
              <a:srgbClr val="FF4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4CE556B-5F7D-F40D-ED50-4F451853D0B6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3831958" y="3158215"/>
            <a:ext cx="298828" cy="543820"/>
          </a:xfrm>
          <a:prstGeom prst="straightConnector1">
            <a:avLst/>
          </a:prstGeom>
          <a:ln w="12700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342AF22-CA4C-6E7F-6184-D422BE37DF38}"/>
              </a:ext>
            </a:extLst>
          </p:cNvPr>
          <p:cNvSpPr txBox="1"/>
          <p:nvPr/>
        </p:nvSpPr>
        <p:spPr>
          <a:xfrm>
            <a:off x="9170687" y="2564338"/>
            <a:ext cx="281700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noProof="0" dirty="0"/>
              <a:t>Four unsteady operating points selected at 80% speed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noProof="0" dirty="0"/>
              <a:t>Each OP is run for a period of 4 rotor revolutions. Unsteady casing static pressure is extracted at 10% chord upstream of the rotor 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noProof="0" dirty="0"/>
              <a:t>Simulations run with </a:t>
            </a:r>
            <a:r>
              <a:rPr lang="en-GB" sz="1400" dirty="0"/>
              <a:t>rigid</a:t>
            </a:r>
            <a:r>
              <a:rPr lang="en-GB" sz="1400" noProof="0" dirty="0"/>
              <a:t> blades: aerodynamic unsteady flow is predicted, but not vibration or lock-in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06C8A0-4AD7-9BE7-7DBD-6C48A99213E0}"/>
              </a:ext>
            </a:extLst>
          </p:cNvPr>
          <p:cNvSpPr txBox="1"/>
          <p:nvPr/>
        </p:nvSpPr>
        <p:spPr>
          <a:xfrm>
            <a:off x="6245976" y="3620545"/>
            <a:ext cx="464251" cy="159462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pPr algn="ctr"/>
            <a:r>
              <a:rPr lang="en-GB" sz="800" noProof="0" dirty="0"/>
              <a:t>AR 0.750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DA20ED-3654-F540-957A-895F24B5209C}"/>
              </a:ext>
            </a:extLst>
          </p:cNvPr>
          <p:cNvSpPr txBox="1"/>
          <p:nvPr/>
        </p:nvSpPr>
        <p:spPr>
          <a:xfrm>
            <a:off x="4727383" y="3436520"/>
            <a:ext cx="464251" cy="159462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pPr algn="ctr"/>
            <a:r>
              <a:rPr lang="en-GB" sz="800" noProof="0" dirty="0"/>
              <a:t>AR 0.600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B8A218-F7BB-236C-01B0-485AD0EE4F61}"/>
              </a:ext>
            </a:extLst>
          </p:cNvPr>
          <p:cNvSpPr txBox="1"/>
          <p:nvPr/>
        </p:nvSpPr>
        <p:spPr>
          <a:xfrm>
            <a:off x="4390032" y="3700276"/>
            <a:ext cx="464251" cy="159462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pPr algn="ctr"/>
            <a:r>
              <a:rPr lang="en-GB" sz="800" noProof="0" dirty="0"/>
              <a:t>AR 0.575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B42FFA-5172-BBB1-BDA3-9A116B81179F}"/>
              </a:ext>
            </a:extLst>
          </p:cNvPr>
          <p:cNvSpPr txBox="1"/>
          <p:nvPr/>
        </p:nvSpPr>
        <p:spPr>
          <a:xfrm>
            <a:off x="4195507" y="3805336"/>
            <a:ext cx="464251" cy="159462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pPr algn="ctr"/>
            <a:r>
              <a:rPr lang="en-GB" sz="800" noProof="0" dirty="0"/>
              <a:t>AR 0.565</a:t>
            </a:r>
          </a:p>
        </p:txBody>
      </p:sp>
    </p:spTree>
    <p:extLst>
      <p:ext uri="{BB962C8B-B14F-4D97-AF65-F5344CB8AC3E}">
        <p14:creationId xmlns:p14="http://schemas.microsoft.com/office/powerpoint/2010/main" val="67351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52"/>
    </mc:Choice>
    <mc:Fallback xmlns="">
      <p:transition spd="slow" advTm="39652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42992E7-82C6-3F18-4A0A-D0C432315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FD3F3-F5E6-2147-902C-2323CF7ED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Unsteady simulations at 80% speed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26D998-FDA6-B182-1A95-EC24BF0386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11AB17-06FB-42EC-A9F0-6D4F25A59E5F}" type="slidenum">
              <a:rPr lang="en-GB" noProof="0" smtClean="0"/>
              <a:pPr/>
              <a:t>36</a:t>
            </a:fld>
            <a:endParaRPr lang="en-GB" noProof="0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DF304DB-FA2C-8739-4378-75CC8F7B506F}"/>
              </a:ext>
            </a:extLst>
          </p:cNvPr>
          <p:cNvGrpSpPr/>
          <p:nvPr/>
        </p:nvGrpSpPr>
        <p:grpSpPr>
          <a:xfrm>
            <a:off x="42204" y="2379655"/>
            <a:ext cx="11952458" cy="3588370"/>
            <a:chOff x="0" y="1537351"/>
            <a:chExt cx="11952458" cy="358837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F814717-1DB6-2A25-CD43-1CF3D1B6C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78019" y="1551419"/>
              <a:ext cx="3374439" cy="357430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4D21DDC-B1CA-9CCA-C27D-5C0744E1A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27358" y="1548788"/>
              <a:ext cx="3374439" cy="357430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185C5BE-61A0-F1B3-24D6-0DD0A7EA6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50661" y="1548788"/>
              <a:ext cx="3374439" cy="357430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5F8742D-FF62-6107-98BC-FA9744CBF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1537351"/>
              <a:ext cx="3374439" cy="3574302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7632F9BE-5DA7-2ED7-6A0B-6FC66F3D70D4}"/>
              </a:ext>
            </a:extLst>
          </p:cNvPr>
          <p:cNvSpPr txBox="1"/>
          <p:nvPr/>
        </p:nvSpPr>
        <p:spPr>
          <a:xfrm>
            <a:off x="1295736" y="2012820"/>
            <a:ext cx="1293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noProof="0" dirty="0"/>
              <a:t>AR 0.750</a:t>
            </a:r>
            <a:br>
              <a:rPr lang="en-GB" sz="1200" noProof="0" dirty="0"/>
            </a:br>
            <a:r>
              <a:rPr lang="en-GB" sz="1200" noProof="0" dirty="0"/>
              <a:t>~30.5 kg/s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CE2F5E1-8C29-C08C-87FF-05FF01B7E2EB}"/>
              </a:ext>
            </a:extLst>
          </p:cNvPr>
          <p:cNvSpPr txBox="1"/>
          <p:nvPr/>
        </p:nvSpPr>
        <p:spPr>
          <a:xfrm>
            <a:off x="4163754" y="2012820"/>
            <a:ext cx="1293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noProof="0" dirty="0"/>
              <a:t>AR 0.600</a:t>
            </a:r>
            <a:br>
              <a:rPr lang="en-GB" sz="1200" noProof="0" dirty="0"/>
            </a:br>
            <a:r>
              <a:rPr lang="en-GB" sz="1200" noProof="0" dirty="0"/>
              <a:t>~24.9 kg/s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9FCCAAE-F742-A1F3-97EC-B6EC4F21AE11}"/>
              </a:ext>
            </a:extLst>
          </p:cNvPr>
          <p:cNvSpPr txBox="1"/>
          <p:nvPr/>
        </p:nvSpPr>
        <p:spPr>
          <a:xfrm>
            <a:off x="7031772" y="2012820"/>
            <a:ext cx="1293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noProof="0" dirty="0"/>
              <a:t>AR 0.575</a:t>
            </a:r>
          </a:p>
          <a:p>
            <a:pPr algn="ctr"/>
            <a:r>
              <a:rPr lang="en-GB" sz="1200" noProof="0" dirty="0"/>
              <a:t>~24.0 kg/s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061D713-BBE9-312D-ECCE-40EB26A031C8}"/>
              </a:ext>
            </a:extLst>
          </p:cNvPr>
          <p:cNvSpPr txBox="1"/>
          <p:nvPr/>
        </p:nvSpPr>
        <p:spPr>
          <a:xfrm>
            <a:off x="9899791" y="2012820"/>
            <a:ext cx="1293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noProof="0" dirty="0"/>
              <a:t>AR 0.565</a:t>
            </a:r>
            <a:br>
              <a:rPr lang="en-GB" sz="1200" noProof="0" dirty="0"/>
            </a:br>
            <a:r>
              <a:rPr lang="en-GB" sz="1200" noProof="0" dirty="0"/>
              <a:t>~23.5 kg/s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038BF56-9C55-10FD-855F-65725570D091}"/>
              </a:ext>
            </a:extLst>
          </p:cNvPr>
          <p:cNvSpPr txBox="1"/>
          <p:nvPr/>
        </p:nvSpPr>
        <p:spPr>
          <a:xfrm>
            <a:off x="701844" y="947967"/>
            <a:ext cx="109727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noProof="0" dirty="0"/>
              <a:t>Spectra of absolute frame casing unsteady static pressure signals plotted at 10% chord upstream of rotor LE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noProof="0" dirty="0"/>
              <a:t>Away from the stability limit, the spectra are dominated by the BPF and its harmonics, with negligible amplitude at other frequencies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noProof="0" dirty="0"/>
              <a:t>Approaching the stability limit, amplitude increases around </a:t>
            </a:r>
            <a:r>
              <a:rPr lang="en-GB" sz="1400" i="1" noProof="0" dirty="0"/>
              <a:t>f </a:t>
            </a:r>
            <a:r>
              <a:rPr lang="en-GB" sz="1400" noProof="0" dirty="0"/>
              <a:t>= 9Ω and its harmonics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C54A7D3-B77D-F90F-43D1-6DFF2CD6C395}"/>
              </a:ext>
            </a:extLst>
          </p:cNvPr>
          <p:cNvSpPr txBox="1"/>
          <p:nvPr/>
        </p:nvSpPr>
        <p:spPr>
          <a:xfrm>
            <a:off x="1139859" y="2692361"/>
            <a:ext cx="643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noProof="0" dirty="0"/>
              <a:t>BPF</a:t>
            </a:r>
          </a:p>
        </p:txBody>
      </p:sp>
    </p:spTree>
    <p:extLst>
      <p:ext uri="{BB962C8B-B14F-4D97-AF65-F5344CB8AC3E}">
        <p14:creationId xmlns:p14="http://schemas.microsoft.com/office/powerpoint/2010/main" val="354453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38"/>
    </mc:Choice>
    <mc:Fallback xmlns="">
      <p:transition spd="slow" advTm="63238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2FFA9FE-794F-1748-8EAA-A9CC6A62C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62F93-C2CE-9440-7AB4-59B30529D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Onset of unsteady flow at low mass flow rates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003FB4-B3AE-6044-4990-4FF6304BF1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11AB17-06FB-42EC-A9F0-6D4F25A59E5F}" type="slidenum">
              <a:rPr lang="en-GB" noProof="0" smtClean="0"/>
              <a:pPr/>
              <a:t>37</a:t>
            </a:fld>
            <a:endParaRPr lang="en-GB" noProof="0" dirty="0"/>
          </a:p>
        </p:txBody>
      </p:sp>
      <p:pic>
        <p:nvPicPr>
          <p:cNvPr id="3" name="Picture 2" descr="A screenshot of a graph&#10;&#10;AI-generated content may be incorrect.">
            <a:extLst>
              <a:ext uri="{FF2B5EF4-FFF2-40B4-BE49-F238E27FC236}">
                <a16:creationId xmlns:a16="http://schemas.microsoft.com/office/drawing/2014/main" id="{39AE63F6-0783-2951-6961-B017D17E2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75" b="40549"/>
          <a:stretch/>
        </p:blipFill>
        <p:spPr>
          <a:xfrm>
            <a:off x="363755" y="1454486"/>
            <a:ext cx="5925340" cy="32138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446A32-47D0-1122-D0F9-ECBC2A1E6025}"/>
              </a:ext>
            </a:extLst>
          </p:cNvPr>
          <p:cNvSpPr txBox="1"/>
          <p:nvPr/>
        </p:nvSpPr>
        <p:spPr>
          <a:xfrm>
            <a:off x="934136" y="4789357"/>
            <a:ext cx="50594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200" noProof="0" dirty="0"/>
              <a:t>Brandstetter, C., </a:t>
            </a:r>
            <a:r>
              <a:rPr lang="en-GB" sz="1200" noProof="0" dirty="0" err="1"/>
              <a:t>Fiquet</a:t>
            </a:r>
            <a:r>
              <a:rPr lang="en-GB" sz="1200" noProof="0" dirty="0"/>
              <a:t>, A., Schneider, A. P., Paoletti, B., and </a:t>
            </a:r>
            <a:r>
              <a:rPr lang="en-GB" sz="1200" noProof="0" dirty="0" err="1"/>
              <a:t>Ottavy</a:t>
            </a:r>
            <a:r>
              <a:rPr lang="en-GB" sz="1200" noProof="0" dirty="0"/>
              <a:t>, X. "Experiments on Tuned UHBR Open-Test-Case Fan ECL5/CATANA: Stability Limit." </a:t>
            </a:r>
            <a:r>
              <a:rPr lang="en-GB" sz="1200" i="1" noProof="0" dirty="0"/>
              <a:t>J. Eng. Gas Turbines Power</a:t>
            </a:r>
            <a:r>
              <a:rPr lang="en-GB" sz="1200" noProof="0" dirty="0"/>
              <a:t>. 2024; 146(5): 051011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DF4CBE-E34A-219B-B046-929659F9FCC8}"/>
              </a:ext>
            </a:extLst>
          </p:cNvPr>
          <p:cNvSpPr txBox="1"/>
          <p:nvPr/>
        </p:nvSpPr>
        <p:spPr>
          <a:xfrm>
            <a:off x="609600" y="5568012"/>
            <a:ext cx="1126228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noProof="0" dirty="0"/>
              <a:t>CFD captures the onset of unsteady flow within the frequency range identified in the test, but with a simpler spectrum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noProof="0" dirty="0"/>
              <a:t>Simulation is for a fixed-blade, axisymmetric rotor. Measurements show that the unsteady flow excites blade motion, altering the relative-frame frequency spectrum </a:t>
            </a:r>
          </a:p>
        </p:txBody>
      </p:sp>
      <p:pic>
        <p:nvPicPr>
          <p:cNvPr id="27" name="Picture 26" descr="A graph of a blue line&#10;&#10;AI-generated content may be incorrect.">
            <a:extLst>
              <a:ext uri="{FF2B5EF4-FFF2-40B4-BE49-F238E27FC236}">
                <a16:creationId xmlns:a16="http://schemas.microsoft.com/office/drawing/2014/main" id="{DBCA0292-F083-C636-5E2D-7AC686E662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239" y="1337847"/>
            <a:ext cx="5704890" cy="34229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8D86F0-B859-09DE-0E76-1D5C89225309}"/>
              </a:ext>
            </a:extLst>
          </p:cNvPr>
          <p:cNvSpPr txBox="1"/>
          <p:nvPr/>
        </p:nvSpPr>
        <p:spPr>
          <a:xfrm>
            <a:off x="2508593" y="1177487"/>
            <a:ext cx="16356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1400" b="1" noProof="0" dirty="0"/>
              <a:t>EXP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9E5E53-8F75-1E7A-C876-CAF63185EBBD}"/>
              </a:ext>
            </a:extLst>
          </p:cNvPr>
          <p:cNvSpPr txBox="1"/>
          <p:nvPr/>
        </p:nvSpPr>
        <p:spPr>
          <a:xfrm>
            <a:off x="8240838" y="1203315"/>
            <a:ext cx="16356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1400" b="1" noProof="0" dirty="0"/>
              <a:t>CFD</a:t>
            </a:r>
          </a:p>
        </p:txBody>
      </p:sp>
    </p:spTree>
    <p:extLst>
      <p:ext uri="{BB962C8B-B14F-4D97-AF65-F5344CB8AC3E}">
        <p14:creationId xmlns:p14="http://schemas.microsoft.com/office/powerpoint/2010/main" val="268014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35"/>
    </mc:Choice>
    <mc:Fallback xmlns="">
      <p:transition spd="slow" advTm="50735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31A1E97-7730-0B0B-0530-9BFB3E47B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CEC12-0768-CF09-107A-C023E2005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Pattern of separated flow with increasing blockage at low flow rates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0B5497-84E9-E8EA-479A-F62D663ADB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11AB17-06FB-42EC-A9F0-6D4F25A59E5F}" type="slidenum">
              <a:rPr lang="en-GB" noProof="0" smtClean="0"/>
              <a:pPr/>
              <a:t>38</a:t>
            </a:fld>
            <a:endParaRPr lang="en-GB" noProof="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51BCDC-CF9A-18B0-5CB9-7F7F69DA71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4204" y="1101218"/>
            <a:ext cx="5108713" cy="51087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B24949-B418-9CE1-3A59-1D292E1D1D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1880" y="1101218"/>
            <a:ext cx="5108713" cy="510871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C416C2-ADCE-6924-40D7-0FE56C49763E}"/>
              </a:ext>
            </a:extLst>
          </p:cNvPr>
          <p:cNvSpPr txBox="1"/>
          <p:nvPr/>
        </p:nvSpPr>
        <p:spPr>
          <a:xfrm>
            <a:off x="2147138" y="995145"/>
            <a:ext cx="232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noProof="0" dirty="0"/>
              <a:t>AR = 0.600 (~24.9 kg/s)</a:t>
            </a:r>
            <a:br>
              <a:rPr lang="en-GB" sz="1200" b="1" noProof="0" dirty="0"/>
            </a:br>
            <a:r>
              <a:rPr lang="en-GB" sz="1200" b="1" noProof="0" dirty="0"/>
              <a:t>Peak pressure ratio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E202C1-710A-ED4A-DC0A-51076985C5C7}"/>
              </a:ext>
            </a:extLst>
          </p:cNvPr>
          <p:cNvSpPr txBox="1"/>
          <p:nvPr/>
        </p:nvSpPr>
        <p:spPr>
          <a:xfrm>
            <a:off x="7374334" y="995144"/>
            <a:ext cx="232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noProof="0" dirty="0"/>
              <a:t>AR = 0.565 (~23.5 kg/s)</a:t>
            </a:r>
            <a:br>
              <a:rPr lang="en-GB" sz="1200" b="1" noProof="0" dirty="0"/>
            </a:br>
            <a:r>
              <a:rPr lang="en-GB" sz="1200" b="1" noProof="0" dirty="0"/>
              <a:t>Limit of EXP range</a:t>
            </a:r>
          </a:p>
        </p:txBody>
      </p:sp>
    </p:spTree>
    <p:extLst>
      <p:ext uri="{BB962C8B-B14F-4D97-AF65-F5344CB8AC3E}">
        <p14:creationId xmlns:p14="http://schemas.microsoft.com/office/powerpoint/2010/main" val="109527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20"/>
    </mc:Choice>
    <mc:Fallback xmlns="">
      <p:transition spd="slow" advTm="1652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37D4E14-79DD-0D91-5C48-C52A24AC6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80.0_0.600_vx_2">
            <a:hlinkClick r:id="" action="ppaction://media"/>
            <a:extLst>
              <a:ext uri="{FF2B5EF4-FFF2-40B4-BE49-F238E27FC236}">
                <a16:creationId xmlns:a16="http://schemas.microsoft.com/office/drawing/2014/main" id="{4EB07030-5AD8-268F-3439-D5470706C0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2847" y="1369828"/>
            <a:ext cx="12192000" cy="27098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524F52-1978-305E-4969-742673D90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Unsteady blockage distribution in relative frame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A26D7C-648E-95BD-2BF1-3EB70DF3F8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11AB17-06FB-42EC-A9F0-6D4F25A59E5F}" type="slidenum">
              <a:rPr lang="en-GB" noProof="0" smtClean="0"/>
              <a:pPr/>
              <a:t>39</a:t>
            </a:fld>
            <a:endParaRPr lang="en-GB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268E57-ADE6-B19F-4BB5-1F2D9E61766E}"/>
              </a:ext>
            </a:extLst>
          </p:cNvPr>
          <p:cNvSpPr/>
          <p:nvPr/>
        </p:nvSpPr>
        <p:spPr>
          <a:xfrm>
            <a:off x="10292316" y="1605516"/>
            <a:ext cx="1717081" cy="46499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5" name="Picture 4" descr="A picture containing colorfulness, screenshot, rectangle, yellow&#10;&#10;Description automatically generated">
            <a:extLst>
              <a:ext uri="{FF2B5EF4-FFF2-40B4-BE49-F238E27FC236}">
                <a16:creationId xmlns:a16="http://schemas.microsoft.com/office/drawing/2014/main" id="{B7B7254F-5859-FA20-B830-811F842652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17"/>
          <a:stretch/>
        </p:blipFill>
        <p:spPr>
          <a:xfrm>
            <a:off x="10373740" y="1364205"/>
            <a:ext cx="1626008" cy="2700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335FDF7-5A42-C8EF-155D-A0180CB2F31D}"/>
              </a:ext>
            </a:extLst>
          </p:cNvPr>
          <p:cNvGrpSpPr/>
          <p:nvPr/>
        </p:nvGrpSpPr>
        <p:grpSpPr>
          <a:xfrm>
            <a:off x="331967" y="1539265"/>
            <a:ext cx="941333" cy="809806"/>
            <a:chOff x="331967" y="1539265"/>
            <a:chExt cx="941333" cy="809806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9FF628C-BE6A-C52E-BC59-81106C26A85E}"/>
                </a:ext>
              </a:extLst>
            </p:cNvPr>
            <p:cNvCxnSpPr>
              <a:cxnSpLocks/>
            </p:cNvCxnSpPr>
            <p:nvPr/>
          </p:nvCxnSpPr>
          <p:spPr>
            <a:xfrm>
              <a:off x="503780" y="1693154"/>
              <a:ext cx="0" cy="3600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EE33D6C-BBEF-0585-77CC-060C1792C02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83780" y="1518522"/>
              <a:ext cx="0" cy="3600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3ABBE4C-C8C0-7223-C11F-9E3F18A61479}"/>
                </a:ext>
              </a:extLst>
            </p:cNvPr>
            <p:cNvSpPr txBox="1"/>
            <p:nvPr/>
          </p:nvSpPr>
          <p:spPr>
            <a:xfrm>
              <a:off x="331967" y="2041294"/>
              <a:ext cx="3436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i="1" noProof="0" dirty="0"/>
                <a:t>x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012ED58-0E92-72F8-8B21-83DEC18E1231}"/>
                </a:ext>
              </a:extLst>
            </p:cNvPr>
            <p:cNvSpPr txBox="1"/>
            <p:nvPr/>
          </p:nvSpPr>
          <p:spPr>
            <a:xfrm>
              <a:off x="715679" y="1539265"/>
              <a:ext cx="5576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i="1" noProof="0" dirty="0" err="1"/>
                <a:t>rθ</a:t>
              </a:r>
              <a:endParaRPr lang="en-GB" sz="1400" i="1" noProof="0" dirty="0"/>
            </a:p>
          </p:txBody>
        </p:sp>
      </p:grpSp>
      <p:pic>
        <p:nvPicPr>
          <p:cNvPr id="18" name="80.0_0.565_vx_2">
            <a:hlinkClick r:id="" action="ppaction://media"/>
            <a:extLst>
              <a:ext uri="{FF2B5EF4-FFF2-40B4-BE49-F238E27FC236}">
                <a16:creationId xmlns:a16="http://schemas.microsoft.com/office/drawing/2014/main" id="{4116D952-387D-9E9E-3D3B-0836DCA23E4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2847" y="3603101"/>
            <a:ext cx="12192000" cy="270986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16EC1EF-00D2-FC11-DCD4-C89D76913C8E}"/>
              </a:ext>
            </a:extLst>
          </p:cNvPr>
          <p:cNvSpPr/>
          <p:nvPr/>
        </p:nvSpPr>
        <p:spPr>
          <a:xfrm>
            <a:off x="10515600" y="3796748"/>
            <a:ext cx="1676400" cy="26239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9C311F-B9AB-FED4-3B3C-CABD8632A046}"/>
              </a:ext>
            </a:extLst>
          </p:cNvPr>
          <p:cNvSpPr txBox="1"/>
          <p:nvPr/>
        </p:nvSpPr>
        <p:spPr>
          <a:xfrm>
            <a:off x="1582193" y="1216330"/>
            <a:ext cx="232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noProof="0" dirty="0"/>
              <a:t>AR = 0.600 (~24.9 kg/s)</a:t>
            </a:r>
            <a:br>
              <a:rPr lang="en-GB" sz="1200" b="1" noProof="0" dirty="0"/>
            </a:br>
            <a:r>
              <a:rPr lang="en-GB" sz="1200" b="1" noProof="0" dirty="0"/>
              <a:t>Peak pressure ratio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BD1A5F-EFF9-253B-5E84-8544E89D13EE}"/>
              </a:ext>
            </a:extLst>
          </p:cNvPr>
          <p:cNvSpPr txBox="1"/>
          <p:nvPr/>
        </p:nvSpPr>
        <p:spPr>
          <a:xfrm>
            <a:off x="1561914" y="3475508"/>
            <a:ext cx="232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noProof="0" dirty="0"/>
              <a:t>AR = 0.565 (~23.5 kg/s)</a:t>
            </a:r>
            <a:br>
              <a:rPr lang="en-GB" sz="1200" b="1" noProof="0" dirty="0"/>
            </a:br>
            <a:r>
              <a:rPr lang="en-GB" sz="1200" b="1" noProof="0" dirty="0"/>
              <a:t>Limit of EXP range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9132CC-0113-F572-A681-C2EF68D0CC26}"/>
              </a:ext>
            </a:extLst>
          </p:cNvPr>
          <p:cNvSpPr txBox="1"/>
          <p:nvPr/>
        </p:nvSpPr>
        <p:spPr>
          <a:xfrm>
            <a:off x="2302801" y="939331"/>
            <a:ext cx="7244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noProof="0" dirty="0"/>
              <a:t>Contours of axial velocity on blade-to-blade surface at 97.50% span</a:t>
            </a:r>
          </a:p>
        </p:txBody>
      </p:sp>
    </p:spTree>
    <p:extLst>
      <p:ext uri="{BB962C8B-B14F-4D97-AF65-F5344CB8AC3E}">
        <p14:creationId xmlns:p14="http://schemas.microsoft.com/office/powerpoint/2010/main" val="62971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17"/>
    </mc:Choice>
    <mc:Fallback xmlns="">
      <p:transition spd="slow" advTm="39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33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8" objId="17"/>
        <p14:playEvt time="10" objId="18"/>
        <p14:stopEvt time="13397" objId="17"/>
        <p14:stopEvt time="13397" objId="18"/>
        <p14:playEvt time="21855" objId="18"/>
        <p14:stopEvt time="35198" objId="18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63847E0-1310-02C2-CDDF-F8E89C0A4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A5A58-9117-607F-2EE4-1A4511DDC3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11AB17-06FB-42EC-A9F0-6D4F25A59E5F}" type="slidenum">
              <a:rPr lang="en-GB" noProof="0" smtClean="0"/>
              <a:t>4</a:t>
            </a:fld>
            <a:endParaRPr lang="en-GB" noProof="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8FFB3A8-DA56-3C85-8FD3-5D13916C6716}"/>
              </a:ext>
            </a:extLst>
          </p:cNvPr>
          <p:cNvSpPr txBox="1">
            <a:spLocks/>
          </p:cNvSpPr>
          <p:nvPr/>
        </p:nvSpPr>
        <p:spPr>
          <a:xfrm>
            <a:off x="668974" y="1225977"/>
            <a:ext cx="4507549" cy="5050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ts val="1800"/>
              </a:spcBef>
              <a:buFont typeface="Arial"/>
              <a:buChar char="•"/>
              <a:defRPr sz="2000" kern="1200">
                <a:solidFill>
                  <a:srgbClr val="333333"/>
                </a:solidFill>
                <a:latin typeface="Helvetica"/>
                <a:ea typeface="+mn-ea"/>
                <a:cs typeface="Helvetica"/>
              </a:defRPr>
            </a:lvl1pPr>
            <a:lvl2pPr marL="557213" indent="-214313" algn="l" defTabSz="342900" rtl="0" eaLnBrk="1" latinLnBrk="0" hangingPunct="1">
              <a:spcBef>
                <a:spcPts val="600"/>
              </a:spcBef>
              <a:buFont typeface="Arial"/>
              <a:buChar char="–"/>
              <a:defRPr sz="1800" kern="1200">
                <a:solidFill>
                  <a:srgbClr val="333333"/>
                </a:solidFill>
                <a:latin typeface="Helvetica"/>
                <a:ea typeface="+mn-ea"/>
                <a:cs typeface="Helvetica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rgbClr val="333333"/>
                </a:solidFill>
                <a:latin typeface="Helvetica"/>
                <a:ea typeface="+mn-ea"/>
                <a:cs typeface="Helvetica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350" kern="1200">
                <a:solidFill>
                  <a:srgbClr val="333333"/>
                </a:solidFill>
                <a:latin typeface="Helvetica"/>
                <a:ea typeface="+mn-ea"/>
                <a:cs typeface="Helvetica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350" kern="1200">
                <a:solidFill>
                  <a:srgbClr val="333333"/>
                </a:solidFill>
                <a:latin typeface="Helvetica"/>
                <a:ea typeface="+mn-ea"/>
                <a:cs typeface="Helvetica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noProof="0" dirty="0">
                <a:solidFill>
                  <a:srgbClr val="222222"/>
                </a:solidFill>
                <a:latin typeface="Helvetica" pitchFamily="2" charset="0"/>
              </a:rPr>
              <a:t>Transonic fan stability at low mass flow rates can be limited by different mechanisms, depending on the rotational speed</a:t>
            </a:r>
          </a:p>
          <a:p>
            <a:r>
              <a:rPr lang="en-GB" sz="1600" noProof="0" dirty="0">
                <a:solidFill>
                  <a:srgbClr val="222222"/>
                </a:solidFill>
                <a:latin typeface="Helvetica" pitchFamily="2" charset="0"/>
              </a:rPr>
              <a:t>This typically divides the operating map into two or more regimes:</a:t>
            </a:r>
            <a:br>
              <a:rPr lang="en-GB" sz="1600" noProof="0" dirty="0">
                <a:solidFill>
                  <a:srgbClr val="222222"/>
                </a:solidFill>
                <a:latin typeface="Helvetica" pitchFamily="2" charset="0"/>
              </a:rPr>
            </a:br>
            <a:br>
              <a:rPr lang="en-GB" sz="1600" noProof="0" dirty="0">
                <a:solidFill>
                  <a:srgbClr val="222222"/>
                </a:solidFill>
                <a:latin typeface="Helvetica" pitchFamily="2" charset="0"/>
              </a:rPr>
            </a:br>
            <a:r>
              <a:rPr lang="en-GB" sz="1600" noProof="0" dirty="0">
                <a:solidFill>
                  <a:srgbClr val="222222"/>
                </a:solidFill>
                <a:latin typeface="Helvetica" pitchFamily="2" charset="0"/>
              </a:rPr>
              <a:t>Design speed: rotating stall</a:t>
            </a:r>
            <a:br>
              <a:rPr lang="en-GB" sz="1600" noProof="0" dirty="0">
                <a:solidFill>
                  <a:srgbClr val="222222"/>
                </a:solidFill>
                <a:latin typeface="Helvetica" pitchFamily="2" charset="0"/>
              </a:rPr>
            </a:br>
            <a:br>
              <a:rPr lang="en-GB" sz="1600" noProof="0" dirty="0">
                <a:solidFill>
                  <a:srgbClr val="222222"/>
                </a:solidFill>
                <a:latin typeface="Helvetica" pitchFamily="2" charset="0"/>
              </a:rPr>
            </a:br>
            <a:r>
              <a:rPr lang="en-GB" sz="1600" noProof="0" dirty="0">
                <a:solidFill>
                  <a:srgbClr val="222222"/>
                </a:solidFill>
                <a:latin typeface="Helvetica" pitchFamily="2" charset="0"/>
              </a:rPr>
              <a:t>Part speed: often vibration before stall: flutter, Non-Synchronous Vibration (NSV)</a:t>
            </a:r>
          </a:p>
          <a:p>
            <a:r>
              <a:rPr lang="en-GB" sz="1600" noProof="0" dirty="0">
                <a:solidFill>
                  <a:srgbClr val="222222"/>
                </a:solidFill>
                <a:latin typeface="Helvetica" pitchFamily="2" charset="0"/>
              </a:rPr>
              <a:t>We aim to demonstrate an industrial framework to predict these limits with URANS simulations, within design timescales (hours or days)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9BC812-0E16-654B-E1DF-8702C0A696DE}"/>
              </a:ext>
            </a:extLst>
          </p:cNvPr>
          <p:cNvSpPr txBox="1"/>
          <p:nvPr/>
        </p:nvSpPr>
        <p:spPr>
          <a:xfrm>
            <a:off x="9651710" y="2693810"/>
            <a:ext cx="2312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noProof="0" dirty="0"/>
              <a:t>Brandstetter, C., 2020, “Project CATANA Overview”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E02C462-30AD-0629-5DB5-4C1D513E34FA}"/>
              </a:ext>
            </a:extLst>
          </p:cNvPr>
          <p:cNvSpPr txBox="1"/>
          <p:nvPr/>
        </p:nvSpPr>
        <p:spPr>
          <a:xfrm>
            <a:off x="9651710" y="1507210"/>
            <a:ext cx="2312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noProof="0" dirty="0"/>
              <a:t>Schematic fan operating map with stability limits</a:t>
            </a:r>
          </a:p>
        </p:txBody>
      </p:sp>
      <p:pic>
        <p:nvPicPr>
          <p:cNvPr id="31" name="Picture 30" descr="A diagram of a structure&#10;&#10;AI-generated content may be incorrect.">
            <a:extLst>
              <a:ext uri="{FF2B5EF4-FFF2-40B4-BE49-F238E27FC236}">
                <a16:creationId xmlns:a16="http://schemas.microsoft.com/office/drawing/2014/main" id="{0146C09D-C648-72E4-EDF2-21B26621E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2"/>
          <a:stretch/>
        </p:blipFill>
        <p:spPr>
          <a:xfrm>
            <a:off x="5885422" y="589456"/>
            <a:ext cx="3393980" cy="33591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F854B2-4561-81C4-369B-A37867BD8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Predicting stability limits in transonic fans</a:t>
            </a:r>
          </a:p>
        </p:txBody>
      </p:sp>
      <p:pic>
        <p:nvPicPr>
          <p:cNvPr id="3" name="Picture 2" descr="A graph of a graph of a graph&#10;&#10;AI-generated content may be incorrect.">
            <a:extLst>
              <a:ext uri="{FF2B5EF4-FFF2-40B4-BE49-F238E27FC236}">
                <a16:creationId xmlns:a16="http://schemas.microsoft.com/office/drawing/2014/main" id="{B5542975-9E22-43B2-6AB0-59A06A1769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13" b="44800"/>
          <a:stretch/>
        </p:blipFill>
        <p:spPr>
          <a:xfrm>
            <a:off x="5328637" y="4015115"/>
            <a:ext cx="4507549" cy="2288032"/>
          </a:xfrm>
          <a:prstGeom prst="rect">
            <a:avLst/>
          </a:prstGeom>
        </p:spPr>
      </p:pic>
      <p:pic>
        <p:nvPicPr>
          <p:cNvPr id="4" name="Picture 3" descr="A graph of a graph of a graph&#10;&#10;AI-generated content may be incorrect.">
            <a:extLst>
              <a:ext uri="{FF2B5EF4-FFF2-40B4-BE49-F238E27FC236}">
                <a16:creationId xmlns:a16="http://schemas.microsoft.com/office/drawing/2014/main" id="{259DD7E3-A8F0-FDE6-A4D6-45F6C53B2A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25" b="9817"/>
          <a:stretch/>
        </p:blipFill>
        <p:spPr>
          <a:xfrm>
            <a:off x="5940650" y="6223754"/>
            <a:ext cx="3517381" cy="58189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5F7295B-D34E-A39D-9A22-F78D16406801}"/>
              </a:ext>
            </a:extLst>
          </p:cNvPr>
          <p:cNvSpPr txBox="1"/>
          <p:nvPr/>
        </p:nvSpPr>
        <p:spPr>
          <a:xfrm>
            <a:off x="9651710" y="5101995"/>
            <a:ext cx="231291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200" noProof="0" dirty="0"/>
              <a:t>Brandstetter, C., </a:t>
            </a:r>
            <a:r>
              <a:rPr lang="en-GB" sz="1200" noProof="0" dirty="0" err="1"/>
              <a:t>Fiquet</a:t>
            </a:r>
            <a:r>
              <a:rPr lang="en-GB" sz="1200" noProof="0" dirty="0"/>
              <a:t>, A., Schneider, A. P., Paoletti, B., and </a:t>
            </a:r>
            <a:r>
              <a:rPr lang="en-GB" sz="1200" noProof="0" dirty="0" err="1"/>
              <a:t>Ottavy</a:t>
            </a:r>
            <a:r>
              <a:rPr lang="en-GB" sz="1200" noProof="0" dirty="0"/>
              <a:t>, X. "Experiments on Tuned UHBR Open-Test-Case Fan ECL5/CATANA: Stability Limit." </a:t>
            </a:r>
            <a:r>
              <a:rPr lang="en-GB" sz="1200" i="1" noProof="0" dirty="0"/>
              <a:t>J. Eng. Gas Turbines Power</a:t>
            </a:r>
            <a:r>
              <a:rPr lang="en-GB" sz="1200" noProof="0" dirty="0"/>
              <a:t>. 2024; 146(5): 051011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41B7FBA-1C44-313C-FFA2-8960C347556B}"/>
              </a:ext>
            </a:extLst>
          </p:cNvPr>
          <p:cNvSpPr txBox="1"/>
          <p:nvPr/>
        </p:nvSpPr>
        <p:spPr>
          <a:xfrm>
            <a:off x="9651710" y="4211533"/>
            <a:ext cx="2312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noProof="0" dirty="0"/>
              <a:t>ECL5/CATANA measured fan operating map with mode 2 vibration</a:t>
            </a:r>
          </a:p>
        </p:txBody>
      </p:sp>
    </p:spTree>
    <p:extLst>
      <p:ext uri="{BB962C8B-B14F-4D97-AF65-F5344CB8AC3E}">
        <p14:creationId xmlns:p14="http://schemas.microsoft.com/office/powerpoint/2010/main" val="254087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415"/>
    </mc:Choice>
    <mc:Fallback xmlns="">
      <p:transition spd="slow" advTm="99415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7A6D33A-38A4-DF23-739B-9C6B1005E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80.0_0.600_vorticity_r_2">
            <a:hlinkClick r:id="" action="ppaction://media"/>
            <a:extLst>
              <a:ext uri="{FF2B5EF4-FFF2-40B4-BE49-F238E27FC236}">
                <a16:creationId xmlns:a16="http://schemas.microsoft.com/office/drawing/2014/main" id="{BA7616C6-C27F-5E31-A5C3-83C5052E92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2847" y="1370239"/>
            <a:ext cx="12192000" cy="27098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DE7B54-1192-C84B-ECCC-C6B589EC8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Unsteady blockage distribution in relative frame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44B458-A5AA-CB13-7173-7BC459C401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11AB17-06FB-42EC-A9F0-6D4F25A59E5F}" type="slidenum">
              <a:rPr lang="en-GB" noProof="0" smtClean="0"/>
              <a:pPr/>
              <a:t>40</a:t>
            </a:fld>
            <a:endParaRPr lang="en-GB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A34E5E-32C4-F9F6-A39F-E012A6999F63}"/>
              </a:ext>
            </a:extLst>
          </p:cNvPr>
          <p:cNvSpPr/>
          <p:nvPr/>
        </p:nvSpPr>
        <p:spPr>
          <a:xfrm>
            <a:off x="10292316" y="1605516"/>
            <a:ext cx="1717081" cy="46499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8CB2DE3-E381-C047-ECB8-4FA294CB4346}"/>
              </a:ext>
            </a:extLst>
          </p:cNvPr>
          <p:cNvGrpSpPr/>
          <p:nvPr/>
        </p:nvGrpSpPr>
        <p:grpSpPr>
          <a:xfrm>
            <a:off x="331967" y="1539265"/>
            <a:ext cx="941333" cy="809806"/>
            <a:chOff x="331967" y="1539265"/>
            <a:chExt cx="941333" cy="809806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3952C1A-DA12-C8A2-31A0-A3E9723F3E01}"/>
                </a:ext>
              </a:extLst>
            </p:cNvPr>
            <p:cNvCxnSpPr>
              <a:cxnSpLocks/>
            </p:cNvCxnSpPr>
            <p:nvPr/>
          </p:nvCxnSpPr>
          <p:spPr>
            <a:xfrm>
              <a:off x="503780" y="1693154"/>
              <a:ext cx="0" cy="3600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6FC1FE9-5ED9-0A3E-3CBB-4EBF961A031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83780" y="1518522"/>
              <a:ext cx="0" cy="3600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2FAB6B4-2BBF-4D19-B62F-01CBC49BD035}"/>
                </a:ext>
              </a:extLst>
            </p:cNvPr>
            <p:cNvSpPr txBox="1"/>
            <p:nvPr/>
          </p:nvSpPr>
          <p:spPr>
            <a:xfrm>
              <a:off x="331967" y="2041294"/>
              <a:ext cx="3436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i="1" noProof="0" dirty="0"/>
                <a:t>x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CC6B895-E4F1-C761-AC04-75B8CEE171C7}"/>
                </a:ext>
              </a:extLst>
            </p:cNvPr>
            <p:cNvSpPr txBox="1"/>
            <p:nvPr/>
          </p:nvSpPr>
          <p:spPr>
            <a:xfrm>
              <a:off x="715679" y="1539265"/>
              <a:ext cx="5576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i="1" noProof="0" dirty="0" err="1"/>
                <a:t>rθ</a:t>
              </a:r>
              <a:endParaRPr lang="en-GB" sz="1400" i="1" noProof="0" dirty="0"/>
            </a:p>
          </p:txBody>
        </p:sp>
      </p:grpSp>
      <p:pic>
        <p:nvPicPr>
          <p:cNvPr id="8" name="80.0_0.565_vorticity_r_2">
            <a:hlinkClick r:id="" action="ppaction://media"/>
            <a:extLst>
              <a:ext uri="{FF2B5EF4-FFF2-40B4-BE49-F238E27FC236}">
                <a16:creationId xmlns:a16="http://schemas.microsoft.com/office/drawing/2014/main" id="{51807F0F-7FEF-9447-898D-5A0E6CCCC3C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42847" y="3607701"/>
            <a:ext cx="12192000" cy="27098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4B6549-D9F1-ADC2-F456-FEA2AE491730}"/>
              </a:ext>
            </a:extLst>
          </p:cNvPr>
          <p:cNvSpPr/>
          <p:nvPr/>
        </p:nvSpPr>
        <p:spPr>
          <a:xfrm>
            <a:off x="10515600" y="3796748"/>
            <a:ext cx="1676400" cy="26239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9783B4-6C7E-29DE-D8B7-05617F7E0374}"/>
              </a:ext>
            </a:extLst>
          </p:cNvPr>
          <p:cNvSpPr txBox="1"/>
          <p:nvPr/>
        </p:nvSpPr>
        <p:spPr>
          <a:xfrm>
            <a:off x="1582193" y="1216330"/>
            <a:ext cx="232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noProof="0" dirty="0"/>
              <a:t>AR = 0.600 (~24.9 kg/s)</a:t>
            </a:r>
            <a:br>
              <a:rPr lang="en-GB" sz="1200" b="1" noProof="0" dirty="0"/>
            </a:br>
            <a:r>
              <a:rPr lang="en-GB" sz="1200" b="1" noProof="0" dirty="0"/>
              <a:t>Peak pressure ratio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804332-E052-1206-138B-8142760759B4}"/>
              </a:ext>
            </a:extLst>
          </p:cNvPr>
          <p:cNvSpPr txBox="1"/>
          <p:nvPr/>
        </p:nvSpPr>
        <p:spPr>
          <a:xfrm>
            <a:off x="1561914" y="3475508"/>
            <a:ext cx="232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noProof="0" dirty="0"/>
              <a:t>AR = 0.565 (~23.5 kg/s)</a:t>
            </a:r>
            <a:br>
              <a:rPr lang="en-GB" sz="1200" b="1" noProof="0" dirty="0"/>
            </a:br>
            <a:r>
              <a:rPr lang="en-GB" sz="1200" b="1" noProof="0" dirty="0"/>
              <a:t>Limit of EXP range</a:t>
            </a:r>
          </a:p>
        </p:txBody>
      </p:sp>
      <p:pic>
        <p:nvPicPr>
          <p:cNvPr id="7" name="Picture 6" descr="A picture containing screenshot, colorfulness, rectangle, line&#10;&#10;Description automatically generated">
            <a:extLst>
              <a:ext uri="{FF2B5EF4-FFF2-40B4-BE49-F238E27FC236}">
                <a16:creationId xmlns:a16="http://schemas.microsoft.com/office/drawing/2014/main" id="{BD658440-16C5-D7E3-7B78-9965E24727D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34"/>
          <a:stretch/>
        </p:blipFill>
        <p:spPr>
          <a:xfrm>
            <a:off x="10473069" y="1310233"/>
            <a:ext cx="1526771" cy="270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D0D2C4-5397-2116-69A9-507C4FF5333B}"/>
              </a:ext>
            </a:extLst>
          </p:cNvPr>
          <p:cNvSpPr txBox="1"/>
          <p:nvPr/>
        </p:nvSpPr>
        <p:spPr>
          <a:xfrm>
            <a:off x="2302801" y="939331"/>
            <a:ext cx="7244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noProof="0" dirty="0"/>
              <a:t>Contours of radial vorticity on blade-to-blade surface at 97.50% span</a:t>
            </a:r>
          </a:p>
        </p:txBody>
      </p:sp>
    </p:spTree>
    <p:extLst>
      <p:ext uri="{BB962C8B-B14F-4D97-AF65-F5344CB8AC3E}">
        <p14:creationId xmlns:p14="http://schemas.microsoft.com/office/powerpoint/2010/main" val="114990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47"/>
    </mc:Choice>
    <mc:Fallback xmlns="">
      <p:transition spd="slow" advTm="46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3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8" objId="3"/>
        <p14:playEvt time="11" objId="8"/>
        <p14:stopEvt time="13391" objId="3"/>
        <p14:stopEvt time="13391" objId="8"/>
        <p14:playEvt time="18892" objId="3"/>
        <p14:playEvt time="18893" objId="8"/>
        <p14:stopEvt time="32240" objId="3"/>
        <p14:stopEvt time="32240" objId="8"/>
      </p14:showEvt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08D0261-47FF-8CD5-9115-D1E552BE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Conclusions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131002-F252-5FC2-F8D7-3D220C1F97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36F009-9E14-BD0E-CED7-0FA099CE00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11AB17-06FB-42EC-A9F0-6D4F25A59E5F}" type="slidenum">
              <a:rPr lang="en-GB" noProof="0" smtClean="0"/>
              <a:pPr/>
              <a:t>41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268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2"/>
    </mc:Choice>
    <mc:Fallback xmlns="">
      <p:transition spd="slow" advTm="2152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D482A-CED5-05F0-AFC3-0B99BA46B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Conclusions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7E9191-C0CC-9DA6-28F3-6F615551FD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11AB17-06FB-42EC-A9F0-6D4F25A59E5F}" type="slidenum">
              <a:rPr lang="en-GB" noProof="0" smtClean="0"/>
              <a:pPr/>
              <a:t>42</a:t>
            </a:fld>
            <a:endParaRPr lang="en-GB" noProof="0" dirty="0"/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7AA18B64-7B82-FF8E-A93C-0D5DC54C1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01220"/>
            <a:ext cx="10477500" cy="5466529"/>
          </a:xfrm>
        </p:spPr>
        <p:txBody>
          <a:bodyPr>
            <a:normAutofit/>
          </a:bodyPr>
          <a:lstStyle/>
          <a:p>
            <a:r>
              <a:rPr lang="en-GB" sz="1800" noProof="0" dirty="0"/>
              <a:t>URANS simulations offer a way to predict transonic fan stability at both design and part speed</a:t>
            </a:r>
          </a:p>
          <a:p>
            <a:r>
              <a:rPr lang="en-GB" sz="1800" noProof="0" dirty="0"/>
              <a:t>Single-passage steady simulations give useful insight into the flow field and blockage mechanisms, but they do not show:</a:t>
            </a:r>
          </a:p>
          <a:p>
            <a:pPr lvl="1"/>
            <a:r>
              <a:rPr lang="en-GB" noProof="0" dirty="0"/>
              <a:t>The exact route into rotating stall at high speed</a:t>
            </a:r>
          </a:p>
          <a:p>
            <a:pPr lvl="1"/>
            <a:r>
              <a:rPr lang="en-GB" noProof="0" dirty="0"/>
              <a:t>The onset of unsteady flow at low speed</a:t>
            </a:r>
          </a:p>
          <a:p>
            <a:pPr lvl="1"/>
            <a:r>
              <a:rPr lang="en-GB" noProof="0" dirty="0"/>
              <a:t>The response to installation geometry and/or inlet distortion – not covered here, but relevant for real engine fan applications</a:t>
            </a:r>
          </a:p>
          <a:p>
            <a:r>
              <a:rPr lang="en-GB" sz="1800" noProof="0" dirty="0"/>
              <a:t>The results suggest that part-speed, pre-stall simulations with fixed axisymmetric blade geometry can highlight conditions where unsteady flow would be expected</a:t>
            </a:r>
          </a:p>
          <a:p>
            <a:r>
              <a:rPr lang="en-GB" sz="1800" noProof="0" dirty="0"/>
              <a:t>Extensions to include realistic asymmetry and blade motion could increase the accuracy further and allow direct prediction of the vibration</a:t>
            </a:r>
          </a:p>
          <a:p>
            <a:r>
              <a:rPr lang="en-GB" sz="1800" noProof="0" dirty="0"/>
              <a:t>The limiting mechanisms observed in ECL5/CATANA are both found with a single simulation setup with no tuning, so they could be carried out blind on new fan designs within design timescales</a:t>
            </a:r>
          </a:p>
        </p:txBody>
      </p:sp>
    </p:spTree>
    <p:extLst>
      <p:ext uri="{BB962C8B-B14F-4D97-AF65-F5344CB8AC3E}">
        <p14:creationId xmlns:p14="http://schemas.microsoft.com/office/powerpoint/2010/main" val="190381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151"/>
    </mc:Choice>
    <mc:Fallback xmlns="">
      <p:transition spd="slow" advTm="10215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8EECB60-B7C2-78AD-EADF-F393A9624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aph of a graph of a graph&#10;&#10;AI-generated content may be incorrect.">
            <a:extLst>
              <a:ext uri="{FF2B5EF4-FFF2-40B4-BE49-F238E27FC236}">
                <a16:creationId xmlns:a16="http://schemas.microsoft.com/office/drawing/2014/main" id="{001340E8-6871-9ACA-9FD1-C919E0731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13" b="44800"/>
          <a:stretch/>
        </p:blipFill>
        <p:spPr>
          <a:xfrm>
            <a:off x="5467680" y="2370163"/>
            <a:ext cx="4507549" cy="22880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768F22-741B-8780-7E0D-5E3097F1F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0" dirty="0" err="1"/>
              <a:t>Approac</a:t>
            </a:r>
            <a:r>
              <a:rPr lang="en-GB" dirty="0"/>
              <a:t>h: targeted simulations at 80% and 100% speed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47B404-EEFB-CE19-7059-658347CC4A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11AB17-06FB-42EC-A9F0-6D4F25A59E5F}" type="slidenum">
              <a:rPr lang="en-GB" noProof="0" smtClean="0"/>
              <a:t>5</a:t>
            </a:fld>
            <a:endParaRPr lang="en-GB" noProof="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7E3BA3D-5438-9AA3-51DD-CFCCD00FA373}"/>
              </a:ext>
            </a:extLst>
          </p:cNvPr>
          <p:cNvSpPr txBox="1">
            <a:spLocks/>
          </p:cNvSpPr>
          <p:nvPr/>
        </p:nvSpPr>
        <p:spPr>
          <a:xfrm>
            <a:off x="647699" y="1225978"/>
            <a:ext cx="4686301" cy="5341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ts val="1800"/>
              </a:spcBef>
              <a:buFont typeface="Arial"/>
              <a:buChar char="•"/>
              <a:defRPr sz="2000" kern="1200">
                <a:solidFill>
                  <a:srgbClr val="333333"/>
                </a:solidFill>
                <a:latin typeface="Helvetica"/>
                <a:ea typeface="+mn-ea"/>
                <a:cs typeface="Helvetica"/>
              </a:defRPr>
            </a:lvl1pPr>
            <a:lvl2pPr marL="557213" indent="-214313" algn="l" defTabSz="342900" rtl="0" eaLnBrk="1" latinLnBrk="0" hangingPunct="1">
              <a:spcBef>
                <a:spcPts val="600"/>
              </a:spcBef>
              <a:buFont typeface="Arial"/>
              <a:buChar char="–"/>
              <a:defRPr sz="1800" kern="1200">
                <a:solidFill>
                  <a:srgbClr val="333333"/>
                </a:solidFill>
                <a:latin typeface="Helvetica"/>
                <a:ea typeface="+mn-ea"/>
                <a:cs typeface="Helvetica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rgbClr val="333333"/>
                </a:solidFill>
                <a:latin typeface="Helvetica"/>
                <a:ea typeface="+mn-ea"/>
                <a:cs typeface="Helvetica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350" kern="1200">
                <a:solidFill>
                  <a:srgbClr val="333333"/>
                </a:solidFill>
                <a:latin typeface="Helvetica"/>
                <a:ea typeface="+mn-ea"/>
                <a:cs typeface="Helvetica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350" kern="1200">
                <a:solidFill>
                  <a:srgbClr val="333333"/>
                </a:solidFill>
                <a:latin typeface="Helvetica"/>
                <a:ea typeface="+mn-ea"/>
                <a:cs typeface="Helvetica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rgbClr val="222222"/>
                </a:solidFill>
                <a:latin typeface="Helvetica" pitchFamily="2" charset="0"/>
              </a:rPr>
              <a:t>S</a:t>
            </a:r>
            <a:r>
              <a:rPr lang="en-GB" sz="1600" noProof="0" dirty="0" err="1">
                <a:solidFill>
                  <a:srgbClr val="222222"/>
                </a:solidFill>
                <a:latin typeface="Helvetica" pitchFamily="2" charset="0"/>
              </a:rPr>
              <a:t>tandard</a:t>
            </a:r>
            <a:r>
              <a:rPr lang="en-GB" sz="1600" noProof="0" dirty="0">
                <a:solidFill>
                  <a:srgbClr val="222222"/>
                </a:solidFill>
                <a:latin typeface="Helvetica" pitchFamily="2" charset="0"/>
              </a:rPr>
              <a:t>, un-tuned industrial transonic fan setup, as if carrying out a blind prediction</a:t>
            </a:r>
          </a:p>
          <a:p>
            <a:r>
              <a:rPr lang="en-GB" sz="1600" noProof="0" dirty="0">
                <a:solidFill>
                  <a:srgbClr val="222222"/>
                </a:solidFill>
                <a:latin typeface="Helvetica" pitchFamily="2" charset="0"/>
              </a:rPr>
              <a:t>Rigid blade simulations that can predict rotating stall and purely aerodynamic unsteady flow (not flow-structure interaction)</a:t>
            </a:r>
          </a:p>
          <a:p>
            <a:r>
              <a:rPr lang="en-GB" sz="1600" noProof="0" dirty="0">
                <a:solidFill>
                  <a:srgbClr val="222222"/>
                </a:solidFill>
                <a:latin typeface="Helvetica" pitchFamily="2" charset="0"/>
              </a:rPr>
              <a:t>100% speed: </a:t>
            </a:r>
            <a:br>
              <a:rPr lang="en-GB" sz="1600" noProof="0" dirty="0">
                <a:solidFill>
                  <a:srgbClr val="222222"/>
                </a:solidFill>
                <a:latin typeface="Helvetica" pitchFamily="2" charset="0"/>
              </a:rPr>
            </a:br>
            <a:r>
              <a:rPr lang="en-GB" sz="1600" noProof="0" dirty="0">
                <a:solidFill>
                  <a:srgbClr val="222222"/>
                </a:solidFill>
                <a:latin typeface="Helvetica" pitchFamily="2" charset="0"/>
              </a:rPr>
              <a:t>CFD predicts sudden spike-type rotating stall, consistent with the test</a:t>
            </a:r>
            <a:br>
              <a:rPr lang="en-GB" sz="1600" noProof="0" dirty="0">
                <a:solidFill>
                  <a:srgbClr val="222222"/>
                </a:solidFill>
                <a:latin typeface="Helvetica" pitchFamily="2" charset="0"/>
              </a:rPr>
            </a:br>
            <a:r>
              <a:rPr lang="en-GB" sz="1600" noProof="0" dirty="0">
                <a:solidFill>
                  <a:srgbClr val="222222"/>
                </a:solidFill>
                <a:latin typeface="Helvetica" pitchFamily="2" charset="0"/>
              </a:rPr>
              <a:t>Pre-stall flow field is steady: no precursors</a:t>
            </a:r>
          </a:p>
          <a:p>
            <a:r>
              <a:rPr lang="en-GB" sz="1600" noProof="0" dirty="0">
                <a:solidFill>
                  <a:srgbClr val="222222"/>
                </a:solidFill>
                <a:latin typeface="Helvetica" pitchFamily="2" charset="0"/>
              </a:rPr>
              <a:t>80% speed: </a:t>
            </a:r>
            <a:br>
              <a:rPr lang="en-GB" sz="1600" noProof="0" dirty="0">
                <a:solidFill>
                  <a:srgbClr val="222222"/>
                </a:solidFill>
                <a:latin typeface="Helvetica" pitchFamily="2" charset="0"/>
              </a:rPr>
            </a:br>
            <a:r>
              <a:rPr lang="en-GB" sz="1600" noProof="0" dirty="0">
                <a:solidFill>
                  <a:srgbClr val="222222"/>
                </a:solidFill>
                <a:latin typeface="Helvetica" pitchFamily="2" charset="0"/>
              </a:rPr>
              <a:t>CFD predicts high-amplitude unsteady flow in the rotor at low mass flow rates, before reaching stall</a:t>
            </a:r>
            <a:br>
              <a:rPr lang="en-GB" sz="1600" noProof="0" dirty="0">
                <a:solidFill>
                  <a:srgbClr val="222222"/>
                </a:solidFill>
                <a:latin typeface="Helvetica" pitchFamily="2" charset="0"/>
              </a:rPr>
            </a:br>
            <a:r>
              <a:rPr lang="en-GB" sz="1600" noProof="0" dirty="0">
                <a:solidFill>
                  <a:srgbClr val="222222"/>
                </a:solidFill>
                <a:latin typeface="Helvetica" pitchFamily="2" charset="0"/>
              </a:rPr>
              <a:t>Conditions correspond to those where NSV is observed in the test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FBBADD-2E21-9AE8-1636-838645D26070}"/>
              </a:ext>
            </a:extLst>
          </p:cNvPr>
          <p:cNvSpPr txBox="1"/>
          <p:nvPr/>
        </p:nvSpPr>
        <p:spPr>
          <a:xfrm>
            <a:off x="9705498" y="3273200"/>
            <a:ext cx="231291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200" noProof="0" dirty="0"/>
              <a:t>Brandstetter, C., </a:t>
            </a:r>
            <a:r>
              <a:rPr lang="en-GB" sz="1200" noProof="0" dirty="0" err="1"/>
              <a:t>Fiquet</a:t>
            </a:r>
            <a:r>
              <a:rPr lang="en-GB" sz="1200" noProof="0" dirty="0"/>
              <a:t>, A., Schneider, A. P., Paoletti, B., and </a:t>
            </a:r>
            <a:r>
              <a:rPr lang="en-GB" sz="1200" noProof="0" dirty="0" err="1"/>
              <a:t>Ottavy</a:t>
            </a:r>
            <a:r>
              <a:rPr lang="en-GB" sz="1200" noProof="0" dirty="0"/>
              <a:t>, X. "Experiments on Tuned UHBR Open-Test-Case Fan ECL5/CATANA: Stability Limit." </a:t>
            </a:r>
            <a:r>
              <a:rPr lang="en-GB" sz="1200" i="1" noProof="0" dirty="0"/>
              <a:t>J. Eng. Gas Turbines Power</a:t>
            </a:r>
            <a:r>
              <a:rPr lang="en-GB" sz="1200" noProof="0" dirty="0"/>
              <a:t>. 2024; 146(5): 051011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33E7DE-EB65-A3E7-EA68-AE270CB3E523}"/>
              </a:ext>
            </a:extLst>
          </p:cNvPr>
          <p:cNvSpPr txBox="1"/>
          <p:nvPr/>
        </p:nvSpPr>
        <p:spPr>
          <a:xfrm>
            <a:off x="9705498" y="2382738"/>
            <a:ext cx="2312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noProof="0" dirty="0"/>
              <a:t>ECL5/CATANA measured fan operating map with mode 2 vibration</a:t>
            </a:r>
          </a:p>
        </p:txBody>
      </p:sp>
      <p:pic>
        <p:nvPicPr>
          <p:cNvPr id="3" name="Picture 2" descr="A graph of a graph of a graph&#10;&#10;AI-generated content may be incorrect.">
            <a:extLst>
              <a:ext uri="{FF2B5EF4-FFF2-40B4-BE49-F238E27FC236}">
                <a16:creationId xmlns:a16="http://schemas.microsoft.com/office/drawing/2014/main" id="{30ED5A7A-CC0B-DD2E-3EA7-3D9BE6E7B1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25" b="9817"/>
          <a:stretch/>
        </p:blipFill>
        <p:spPr>
          <a:xfrm>
            <a:off x="6040582" y="4588921"/>
            <a:ext cx="3517381" cy="58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92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112"/>
    </mc:Choice>
    <mc:Fallback xmlns="">
      <p:transition spd="slow" advTm="7611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D482A-CED5-05F0-AFC3-0B99BA46B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0" dirty="0"/>
              <a:t>Standard industrial RANS/URANS simulation setup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7E9191-C0CC-9DA6-28F3-6F615551FD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11AB17-06FB-42EC-A9F0-6D4F25A59E5F}" type="slidenum">
              <a:rPr lang="en-GB" noProof="0" smtClean="0"/>
              <a:pPr/>
              <a:t>6</a:t>
            </a:fld>
            <a:endParaRPr lang="en-GB" noProof="0" dirty="0"/>
          </a:p>
        </p:txBody>
      </p:sp>
      <p:pic>
        <p:nvPicPr>
          <p:cNvPr id="8" name="Content Placeholder 7" descr="A picture containing sketch, drawing, line, art&#10;&#10;Description automatically generated">
            <a:extLst>
              <a:ext uri="{FF2B5EF4-FFF2-40B4-BE49-F238E27FC236}">
                <a16:creationId xmlns:a16="http://schemas.microsoft.com/office/drawing/2014/main" id="{7A97BB9F-16D0-CA4F-4B4F-D95FF5C316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t="45211" r="6029" b="40157"/>
          <a:stretch/>
        </p:blipFill>
        <p:spPr>
          <a:xfrm>
            <a:off x="609600" y="1041046"/>
            <a:ext cx="11108704" cy="1586796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18F475-D0D1-1039-C86F-C802FCD87A37}"/>
              </a:ext>
            </a:extLst>
          </p:cNvPr>
          <p:cNvSpPr txBox="1"/>
          <p:nvPr/>
        </p:nvSpPr>
        <p:spPr>
          <a:xfrm>
            <a:off x="452229" y="2627842"/>
            <a:ext cx="24682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noProof="0" dirty="0"/>
              <a:t>Simple extended inlet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682F1C-F3F8-B8EC-9A1C-F6F69DCA6A82}"/>
              </a:ext>
            </a:extLst>
          </p:cNvPr>
          <p:cNvSpPr txBox="1"/>
          <p:nvPr/>
        </p:nvSpPr>
        <p:spPr>
          <a:xfrm>
            <a:off x="9250087" y="2460887"/>
            <a:ext cx="2468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noProof="0" dirty="0"/>
              <a:t>Variable-area choked nozzle set to ambient back pressure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6473E57-9AE7-AEE7-2B12-E512C30B648F}"/>
              </a:ext>
            </a:extLst>
          </p:cNvPr>
          <p:cNvCxnSpPr>
            <a:cxnSpLocks/>
          </p:cNvCxnSpPr>
          <p:nvPr/>
        </p:nvCxnSpPr>
        <p:spPr>
          <a:xfrm flipV="1">
            <a:off x="10525539" y="1743260"/>
            <a:ext cx="0" cy="607583"/>
          </a:xfrm>
          <a:prstGeom prst="straightConnector1">
            <a:avLst/>
          </a:prstGeom>
          <a:ln w="15875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973A422-ADF6-2863-E9EA-88EF0C19EFD3}"/>
              </a:ext>
            </a:extLst>
          </p:cNvPr>
          <p:cNvCxnSpPr>
            <a:cxnSpLocks/>
          </p:cNvCxnSpPr>
          <p:nvPr/>
        </p:nvCxnSpPr>
        <p:spPr>
          <a:xfrm flipV="1">
            <a:off x="4982817" y="1901637"/>
            <a:ext cx="0" cy="607583"/>
          </a:xfrm>
          <a:prstGeom prst="straightConnector1">
            <a:avLst/>
          </a:prstGeom>
          <a:ln w="15875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85E0061-9AE0-7711-9E73-96E4928FD613}"/>
              </a:ext>
            </a:extLst>
          </p:cNvPr>
          <p:cNvSpPr txBox="1"/>
          <p:nvPr/>
        </p:nvSpPr>
        <p:spPr>
          <a:xfrm>
            <a:off x="4597176" y="2509220"/>
            <a:ext cx="4028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noProof="0" dirty="0"/>
              <a:t>Mixing plane interface for steady simulations</a:t>
            </a:r>
            <a:br>
              <a:rPr lang="en-GB" sz="1400" noProof="0" dirty="0"/>
            </a:br>
            <a:r>
              <a:rPr lang="en-GB" sz="1400" noProof="0" dirty="0"/>
              <a:t>Sliding plane interface for unsteady simulations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CEF7260-7E44-C3CD-68D4-3ABD9A2A6EED}"/>
              </a:ext>
            </a:extLst>
          </p:cNvPr>
          <p:cNvCxnSpPr>
            <a:cxnSpLocks/>
          </p:cNvCxnSpPr>
          <p:nvPr/>
        </p:nvCxnSpPr>
        <p:spPr>
          <a:xfrm flipV="1">
            <a:off x="1686338" y="2302832"/>
            <a:ext cx="0" cy="294210"/>
          </a:xfrm>
          <a:prstGeom prst="straightConnector1">
            <a:avLst/>
          </a:prstGeom>
          <a:ln w="15875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623D0CE-BB4E-9FF3-F130-21AFEB3E0601}"/>
              </a:ext>
            </a:extLst>
          </p:cNvPr>
          <p:cNvCxnSpPr>
            <a:cxnSpLocks/>
          </p:cNvCxnSpPr>
          <p:nvPr/>
        </p:nvCxnSpPr>
        <p:spPr>
          <a:xfrm flipH="1" flipV="1">
            <a:off x="5342884" y="1813160"/>
            <a:ext cx="203806" cy="476780"/>
          </a:xfrm>
          <a:prstGeom prst="straightConnector1">
            <a:avLst/>
          </a:prstGeom>
          <a:ln w="15875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A1CA924-AEEE-E62B-A2A0-BBDFAFFB9DE0}"/>
              </a:ext>
            </a:extLst>
          </p:cNvPr>
          <p:cNvCxnSpPr>
            <a:cxnSpLocks/>
          </p:cNvCxnSpPr>
          <p:nvPr/>
        </p:nvCxnSpPr>
        <p:spPr>
          <a:xfrm flipV="1">
            <a:off x="4168002" y="2034846"/>
            <a:ext cx="468196" cy="572900"/>
          </a:xfrm>
          <a:prstGeom prst="straightConnector1">
            <a:avLst/>
          </a:prstGeom>
          <a:ln w="15875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AD73CC1-9D5D-0F53-2118-A5A5F67BEDAE}"/>
              </a:ext>
            </a:extLst>
          </p:cNvPr>
          <p:cNvSpPr txBox="1"/>
          <p:nvPr/>
        </p:nvSpPr>
        <p:spPr>
          <a:xfrm>
            <a:off x="2933893" y="2594299"/>
            <a:ext cx="24682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noProof="0" dirty="0"/>
              <a:t>Rotor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FBA3024-FD32-BC90-4D6D-AA1FA7780706}"/>
              </a:ext>
            </a:extLst>
          </p:cNvPr>
          <p:cNvSpPr txBox="1"/>
          <p:nvPr/>
        </p:nvSpPr>
        <p:spPr>
          <a:xfrm>
            <a:off x="4557130" y="2178534"/>
            <a:ext cx="24682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noProof="0" dirty="0"/>
              <a:t>OGV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7CD3E1BD-2FF8-4DFB-ACAC-2780C915CF31}"/>
              </a:ext>
            </a:extLst>
          </p:cNvPr>
          <p:cNvSpPr txBox="1">
            <a:spLocks/>
          </p:cNvSpPr>
          <p:nvPr/>
        </p:nvSpPr>
        <p:spPr>
          <a:xfrm>
            <a:off x="609600" y="3561469"/>
            <a:ext cx="10972800" cy="3296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ts val="1800"/>
              </a:spcBef>
              <a:buFont typeface="Arial"/>
              <a:buChar char="•"/>
              <a:defRPr sz="2000" kern="1200">
                <a:solidFill>
                  <a:srgbClr val="333333"/>
                </a:solidFill>
                <a:latin typeface="Helvetica"/>
                <a:ea typeface="+mn-ea"/>
                <a:cs typeface="Helvetica"/>
              </a:defRPr>
            </a:lvl1pPr>
            <a:lvl2pPr marL="557213" indent="-214313" algn="l" defTabSz="342900" rtl="0" eaLnBrk="1" latinLnBrk="0" hangingPunct="1">
              <a:spcBef>
                <a:spcPts val="600"/>
              </a:spcBef>
              <a:buFont typeface="Arial"/>
              <a:buChar char="–"/>
              <a:defRPr sz="1800" kern="1200">
                <a:solidFill>
                  <a:srgbClr val="333333"/>
                </a:solidFill>
                <a:latin typeface="Helvetica"/>
                <a:ea typeface="+mn-ea"/>
                <a:cs typeface="Helvetica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rgbClr val="333333"/>
                </a:solidFill>
                <a:latin typeface="Helvetica"/>
                <a:ea typeface="+mn-ea"/>
                <a:cs typeface="Helvetica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350" kern="1200">
                <a:solidFill>
                  <a:srgbClr val="333333"/>
                </a:solidFill>
                <a:latin typeface="Helvetica"/>
                <a:ea typeface="+mn-ea"/>
                <a:cs typeface="Helvetica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350" kern="1200">
                <a:solidFill>
                  <a:srgbClr val="333333"/>
                </a:solidFill>
                <a:latin typeface="Helvetica"/>
                <a:ea typeface="+mn-ea"/>
                <a:cs typeface="Helvetica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noProof="0" dirty="0">
                <a:solidFill>
                  <a:srgbClr val="222222"/>
                </a:solidFill>
                <a:latin typeface="Helvetica" pitchFamily="2" charset="0"/>
              </a:rPr>
              <a:t>Turbostream 4: GPU-accelerated flow solver</a:t>
            </a:r>
          </a:p>
          <a:p>
            <a:r>
              <a:rPr lang="en-GB" sz="1600" noProof="0" dirty="0">
                <a:solidFill>
                  <a:srgbClr val="222222"/>
                </a:solidFill>
                <a:latin typeface="Helvetica" pitchFamily="2" charset="0"/>
              </a:rPr>
              <a:t>Typical industrial multiblock structured fan grid: 3.1E6 cells per rotor passage, 0.94E6 cells per OGV passage </a:t>
            </a:r>
            <a:br>
              <a:rPr lang="en-GB" sz="1600" noProof="0" dirty="0">
                <a:solidFill>
                  <a:srgbClr val="222222"/>
                </a:solidFill>
                <a:latin typeface="Helvetica" pitchFamily="2" charset="0"/>
              </a:rPr>
            </a:br>
            <a:r>
              <a:rPr lang="en-GB" sz="1600" noProof="0" dirty="0">
                <a:solidFill>
                  <a:srgbClr val="222222"/>
                </a:solidFill>
                <a:latin typeface="Helvetica" pitchFamily="2" charset="0"/>
              </a:rPr>
              <a:t>Full-annulus total 80E6 cells</a:t>
            </a:r>
          </a:p>
          <a:p>
            <a:r>
              <a:rPr lang="en-GB" sz="1600" noProof="0" dirty="0">
                <a:solidFill>
                  <a:srgbClr val="222222"/>
                </a:solidFill>
                <a:latin typeface="Helvetica" pitchFamily="2" charset="0"/>
              </a:rPr>
              <a:t>URANS: Full-annulus unsteady simulations with sliding plane interface using Jameson’s Dual Time Stepping (DTS)</a:t>
            </a:r>
            <a:br>
              <a:rPr lang="en-GB" sz="1600" noProof="0" dirty="0">
                <a:solidFill>
                  <a:srgbClr val="222222"/>
                </a:solidFill>
                <a:latin typeface="Helvetica" pitchFamily="2" charset="0"/>
              </a:rPr>
            </a:br>
            <a:r>
              <a:rPr lang="en-GB" sz="1600" noProof="0" dirty="0">
                <a:solidFill>
                  <a:srgbClr val="222222"/>
                </a:solidFill>
                <a:latin typeface="Helvetica" pitchFamily="2" charset="0"/>
              </a:rPr>
              <a:t>1600 timesteps per rotor revolution; 2 hours per revolution on 8 NVIDIA H100 GPUs</a:t>
            </a:r>
          </a:p>
          <a:p>
            <a:r>
              <a:rPr lang="en-GB" sz="1600" noProof="0" dirty="0" err="1">
                <a:solidFill>
                  <a:srgbClr val="222222"/>
                </a:solidFill>
                <a:latin typeface="Helvetica" pitchFamily="2" charset="0"/>
              </a:rPr>
              <a:t>Spalart</a:t>
            </a:r>
            <a:r>
              <a:rPr lang="en-GB" sz="1600" noProof="0" dirty="0">
                <a:solidFill>
                  <a:srgbClr val="222222"/>
                </a:solidFill>
                <a:latin typeface="Helvetica" pitchFamily="2" charset="0"/>
              </a:rPr>
              <a:t>-Allmaras model with velocity helicity, using adaptive wall functions</a:t>
            </a:r>
            <a:br>
              <a:rPr lang="en-GB" sz="1600" noProof="0" dirty="0">
                <a:solidFill>
                  <a:srgbClr val="222222"/>
                </a:solidFill>
                <a:latin typeface="Helvetica" pitchFamily="2" charset="0"/>
              </a:rPr>
            </a:br>
            <a:r>
              <a:rPr lang="en-GB" sz="1600" noProof="0" dirty="0">
                <a:solidFill>
                  <a:srgbClr val="222222"/>
                </a:solidFill>
                <a:latin typeface="Helvetica" pitchFamily="2" charset="0"/>
              </a:rPr>
              <a:t>SA-noft2-Helicity, </a:t>
            </a:r>
            <a:r>
              <a:rPr lang="en-GB" sz="1600" noProof="0" dirty="0">
                <a:solidFill>
                  <a:srgbClr val="222222"/>
                </a:solidFill>
                <a:latin typeface="Helvetica" pitchFamily="2" charset="0"/>
                <a:hlinkClick r:id="rId4"/>
              </a:rPr>
              <a:t>https://turbmodels.larc.nasa.gov/spalart.html#helicity</a:t>
            </a:r>
            <a:endParaRPr lang="en-GB" sz="1600" noProof="0" dirty="0">
              <a:solidFill>
                <a:srgbClr val="222222"/>
              </a:solidFill>
              <a:latin typeface="Helvetica" pitchFamily="2" charset="0"/>
            </a:endParaRPr>
          </a:p>
          <a:p>
            <a:r>
              <a:rPr lang="en-GB" sz="1600" noProof="0" dirty="0">
                <a:solidFill>
                  <a:srgbClr val="222222"/>
                </a:solidFill>
                <a:latin typeface="Helvetica" pitchFamily="2" charset="0"/>
              </a:rPr>
              <a:t>Effect of shaft speed on rotor untwist and tip clearance included</a:t>
            </a:r>
          </a:p>
        </p:txBody>
      </p:sp>
    </p:spTree>
    <p:extLst>
      <p:ext uri="{BB962C8B-B14F-4D97-AF65-F5344CB8AC3E}">
        <p14:creationId xmlns:p14="http://schemas.microsoft.com/office/powerpoint/2010/main" val="353322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01"/>
    </mc:Choice>
    <mc:Fallback xmlns="">
      <p:transition spd="slow" advTm="6050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036E2A2-92ED-724C-EB6E-E4C4DBE9C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E9198CF-19CF-F70B-EFDF-40A76D62F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Steady Flow Field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1EB1D2F-3193-6833-5B02-A9C6442556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D12FF1-2B36-5DA8-865D-5931C7D4F8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11AB17-06FB-42EC-A9F0-6D4F25A59E5F}" type="slidenum">
              <a:rPr lang="en-GB" noProof="0" smtClean="0"/>
              <a:pPr/>
              <a:t>7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4971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25"/>
    </mc:Choice>
    <mc:Fallback xmlns="">
      <p:transition spd="slow" advTm="1752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316942D-1B99-6776-01A5-39A1CC427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0F9C4-B075-B612-7AF1-FE0844CCD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ECL5/CATANA steady performance 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1807D6-FAE2-D7A2-3847-1E00D82B68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11AB17-06FB-42EC-A9F0-6D4F25A59E5F}" type="slidenum">
              <a:rPr lang="en-GB" noProof="0" smtClean="0"/>
              <a:pPr/>
              <a:t>8</a:t>
            </a:fld>
            <a:endParaRPr lang="en-GB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4AA990-B6F0-E8C5-A209-B93C37B76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578" y="990601"/>
            <a:ext cx="9842483" cy="534530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F77F503-FC62-7AA9-85F1-B1F1490FA640}"/>
              </a:ext>
            </a:extLst>
          </p:cNvPr>
          <p:cNvSpPr txBox="1"/>
          <p:nvPr/>
        </p:nvSpPr>
        <p:spPr>
          <a:xfrm>
            <a:off x="636934" y="6335902"/>
            <a:ext cx="7806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noProof="0" dirty="0"/>
              <a:t>EXP: Schneider, A. P., </a:t>
            </a:r>
            <a:r>
              <a:rPr lang="en-GB" sz="1200" noProof="0" dirty="0" err="1"/>
              <a:t>Fiquet</a:t>
            </a:r>
            <a:r>
              <a:rPr lang="en-GB" sz="1200" noProof="0" dirty="0"/>
              <a:t>, A., Paoletti, B., </a:t>
            </a:r>
            <a:r>
              <a:rPr lang="en-GB" sz="1200" noProof="0" dirty="0" err="1"/>
              <a:t>Ottavy</a:t>
            </a:r>
            <a:r>
              <a:rPr lang="en-GB" sz="1200" noProof="0" dirty="0"/>
              <a:t>, X., and Brandstetter, C., "Experiments on Tuned UHBR Open-Test-Case Fan ECL5/CATANA: Performance and Aerodynamics." </a:t>
            </a:r>
            <a:r>
              <a:rPr lang="en-GB" sz="1200" i="1" noProof="0" dirty="0"/>
              <a:t>J. </a:t>
            </a:r>
            <a:r>
              <a:rPr lang="en-GB" sz="1200" i="1" noProof="0" dirty="0" err="1"/>
              <a:t>Turbomach</a:t>
            </a:r>
            <a:r>
              <a:rPr lang="en-GB" sz="1200" noProof="0" dirty="0"/>
              <a:t>. 2024; 146(8): 081001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15F380-E2F6-2D2C-227F-A28C93F3E1A0}"/>
              </a:ext>
            </a:extLst>
          </p:cNvPr>
          <p:cNvSpPr txBox="1"/>
          <p:nvPr/>
        </p:nvSpPr>
        <p:spPr>
          <a:xfrm>
            <a:off x="9450706" y="1812476"/>
            <a:ext cx="2741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noProof="0" dirty="0"/>
              <a:t>100% speed: </a:t>
            </a:r>
            <a:br>
              <a:rPr lang="en-GB" sz="1400" noProof="0" dirty="0"/>
            </a:br>
            <a:r>
              <a:rPr lang="en-GB" sz="1400" noProof="0" dirty="0"/>
              <a:t>Rotating stall observed in EXP Stability limit captured in steady and unsteady CFD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4A16B3-5EAE-7D7A-ABE8-90908887D18B}"/>
              </a:ext>
            </a:extLst>
          </p:cNvPr>
          <p:cNvSpPr txBox="1"/>
          <p:nvPr/>
        </p:nvSpPr>
        <p:spPr>
          <a:xfrm>
            <a:off x="9450706" y="3928407"/>
            <a:ext cx="25247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noProof="0" dirty="0"/>
              <a:t>80% speed: </a:t>
            </a:r>
            <a:br>
              <a:rPr lang="en-GB" sz="1400" noProof="0" dirty="0"/>
            </a:br>
            <a:r>
              <a:rPr lang="en-GB" sz="1400" noProof="0" dirty="0"/>
              <a:t>Performance measurement EXP boundary at blade vibration limit</a:t>
            </a:r>
            <a:br>
              <a:rPr lang="en-GB" sz="1400" noProof="0" dirty="0"/>
            </a:br>
            <a:br>
              <a:rPr lang="en-GB" sz="1400" noProof="0" dirty="0"/>
            </a:br>
            <a:r>
              <a:rPr lang="en-GB" sz="1400" noProof="0" dirty="0"/>
              <a:t>Stable flow range overpredicted by steady CFD</a:t>
            </a:r>
          </a:p>
          <a:p>
            <a:endParaRPr lang="en-GB" sz="1400" noProof="0" dirty="0"/>
          </a:p>
          <a:p>
            <a:r>
              <a:rPr lang="en-GB" sz="1400" noProof="0" dirty="0"/>
              <a:t>Unsteady CFD can predict the onset of unsteady flow and improve accuracy of stability limit prediction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C33412-8432-D88C-9660-B3397498200B}"/>
              </a:ext>
            </a:extLst>
          </p:cNvPr>
          <p:cNvSpPr txBox="1"/>
          <p:nvPr/>
        </p:nvSpPr>
        <p:spPr>
          <a:xfrm>
            <a:off x="3578520" y="1534401"/>
            <a:ext cx="216433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200" noProof="0" dirty="0"/>
              <a:t>Supersonic relative inlet flow</a:t>
            </a:r>
          </a:p>
          <a:p>
            <a:pPr algn="r"/>
            <a:r>
              <a:rPr lang="en-GB" sz="1200" noProof="0" dirty="0"/>
              <a:t>EXP limit: rotating stall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A66A12-250D-1CF6-1B18-835696028368}"/>
              </a:ext>
            </a:extLst>
          </p:cNvPr>
          <p:cNvSpPr txBox="1"/>
          <p:nvPr/>
        </p:nvSpPr>
        <p:spPr>
          <a:xfrm>
            <a:off x="1257946" y="3313424"/>
            <a:ext cx="203235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200" noProof="0" dirty="0"/>
              <a:t>Subsonic relative inlet flow</a:t>
            </a:r>
          </a:p>
          <a:p>
            <a:pPr algn="r"/>
            <a:r>
              <a:rPr lang="en-GB" sz="1200" noProof="0" dirty="0"/>
              <a:t>EXP limit: vibration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5786A7-976E-0AF3-CDF4-9A9A7171F425}"/>
              </a:ext>
            </a:extLst>
          </p:cNvPr>
          <p:cNvSpPr txBox="1"/>
          <p:nvPr/>
        </p:nvSpPr>
        <p:spPr>
          <a:xfrm>
            <a:off x="5180997" y="5371626"/>
            <a:ext cx="612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noProof="0" dirty="0"/>
              <a:t>55%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AAA4999-FF33-EF10-9677-D5EE42A0C360}"/>
              </a:ext>
            </a:extLst>
          </p:cNvPr>
          <p:cNvSpPr txBox="1"/>
          <p:nvPr/>
        </p:nvSpPr>
        <p:spPr>
          <a:xfrm>
            <a:off x="7001502" y="5280530"/>
            <a:ext cx="612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noProof="0" dirty="0"/>
              <a:t>70%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A2E64F-F8C7-3BA7-0086-B71BA810A044}"/>
              </a:ext>
            </a:extLst>
          </p:cNvPr>
          <p:cNvSpPr txBox="1"/>
          <p:nvPr/>
        </p:nvSpPr>
        <p:spPr>
          <a:xfrm>
            <a:off x="7526853" y="4557976"/>
            <a:ext cx="6120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noProof="0" dirty="0"/>
              <a:t>80%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A4FA30-A8FB-D8F6-486C-956FE97CE7BE}"/>
              </a:ext>
            </a:extLst>
          </p:cNvPr>
          <p:cNvSpPr txBox="1"/>
          <p:nvPr/>
        </p:nvSpPr>
        <p:spPr>
          <a:xfrm>
            <a:off x="8433100" y="3103809"/>
            <a:ext cx="791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noProof="0" dirty="0"/>
              <a:t>100%</a:t>
            </a:r>
          </a:p>
        </p:txBody>
      </p:sp>
      <p:sp>
        <p:nvSpPr>
          <p:cNvPr id="34" name="Left Bracket 33">
            <a:extLst>
              <a:ext uri="{FF2B5EF4-FFF2-40B4-BE49-F238E27FC236}">
                <a16:creationId xmlns:a16="http://schemas.microsoft.com/office/drawing/2014/main" id="{466FD14D-2DDB-A394-30F4-CECC10DCEB08}"/>
              </a:ext>
            </a:extLst>
          </p:cNvPr>
          <p:cNvSpPr/>
          <p:nvPr/>
        </p:nvSpPr>
        <p:spPr>
          <a:xfrm rot="2164499">
            <a:off x="6005123" y="1188652"/>
            <a:ext cx="91604" cy="994506"/>
          </a:xfrm>
          <a:prstGeom prst="leftBracket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6" name="Left Bracket 5">
            <a:extLst>
              <a:ext uri="{FF2B5EF4-FFF2-40B4-BE49-F238E27FC236}">
                <a16:creationId xmlns:a16="http://schemas.microsoft.com/office/drawing/2014/main" id="{4D7BFE7C-1D4E-B192-1842-68EE362DF582}"/>
              </a:ext>
            </a:extLst>
          </p:cNvPr>
          <p:cNvSpPr/>
          <p:nvPr/>
        </p:nvSpPr>
        <p:spPr>
          <a:xfrm rot="3374937">
            <a:off x="2985807" y="1947928"/>
            <a:ext cx="102173" cy="4210822"/>
          </a:xfrm>
          <a:prstGeom prst="leftBracket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CEEC23-FED8-EB5B-099A-D29F29706002}"/>
              </a:ext>
            </a:extLst>
          </p:cNvPr>
          <p:cNvSpPr txBox="1"/>
          <p:nvPr/>
        </p:nvSpPr>
        <p:spPr>
          <a:xfrm>
            <a:off x="8127064" y="3776580"/>
            <a:ext cx="612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noProof="0" dirty="0"/>
              <a:t>90%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CCB9CB-6DB5-7FA1-35A8-2A35EA4B3EDE}"/>
              </a:ext>
            </a:extLst>
          </p:cNvPr>
          <p:cNvSpPr txBox="1"/>
          <p:nvPr/>
        </p:nvSpPr>
        <p:spPr>
          <a:xfrm>
            <a:off x="8625960" y="2689769"/>
            <a:ext cx="7915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noProof="0" dirty="0"/>
              <a:t>105%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05B1F7-FA75-196F-AACE-C36B057E1F57}"/>
              </a:ext>
            </a:extLst>
          </p:cNvPr>
          <p:cNvSpPr txBox="1"/>
          <p:nvPr/>
        </p:nvSpPr>
        <p:spPr>
          <a:xfrm>
            <a:off x="8279464" y="3433680"/>
            <a:ext cx="612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noProof="0" dirty="0"/>
              <a:t>95%</a:t>
            </a:r>
          </a:p>
        </p:txBody>
      </p:sp>
    </p:spTree>
    <p:extLst>
      <p:ext uri="{BB962C8B-B14F-4D97-AF65-F5344CB8AC3E}">
        <p14:creationId xmlns:p14="http://schemas.microsoft.com/office/powerpoint/2010/main" val="294233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814"/>
    </mc:Choice>
    <mc:Fallback xmlns="">
      <p:transition spd="slow" advTm="9681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F54D38D-6497-97E6-E27C-2C1AA7952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65ECF-6E6A-00A0-911C-0C83D0120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0" dirty="0"/>
              <a:t>Steady CFD, 100%: blockage from shock-induced separation and </a:t>
            </a:r>
            <a:r>
              <a:rPr lang="en-GB" noProof="0" dirty="0" err="1"/>
              <a:t>endwall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9D030-70C2-F0E1-00F7-8D71395957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11AB17-06FB-42EC-A9F0-6D4F25A59E5F}" type="slidenum">
              <a:rPr lang="en-GB" noProof="0" smtClean="0"/>
              <a:pPr/>
              <a:t>9</a:t>
            </a:fld>
            <a:endParaRPr lang="en-GB" noProof="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13DBB0-577D-AC23-0AEE-A8506BBBE05D}"/>
              </a:ext>
            </a:extLst>
          </p:cNvPr>
          <p:cNvSpPr txBox="1"/>
          <p:nvPr/>
        </p:nvSpPr>
        <p:spPr>
          <a:xfrm>
            <a:off x="9165151" y="1632378"/>
            <a:ext cx="1627102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noProof="0" dirty="0"/>
              <a:t>AR = 0.655</a:t>
            </a:r>
            <a:br>
              <a:rPr lang="en-GB" sz="1200" noProof="0" dirty="0"/>
            </a:br>
            <a:r>
              <a:rPr lang="en-GB" sz="1200" noProof="0" dirty="0"/>
              <a:t>Last stable point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87E238-7806-5598-A5F1-ECB3BA814005}"/>
              </a:ext>
            </a:extLst>
          </p:cNvPr>
          <p:cNvSpPr txBox="1"/>
          <p:nvPr/>
        </p:nvSpPr>
        <p:spPr>
          <a:xfrm>
            <a:off x="5393014" y="1632378"/>
            <a:ext cx="1727269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noProof="0" dirty="0"/>
              <a:t>AR = 0.675</a:t>
            </a:r>
            <a:br>
              <a:rPr lang="en-GB" sz="1200" noProof="0" dirty="0"/>
            </a:br>
            <a:r>
              <a:rPr lang="en-GB" sz="1200" noProof="0" dirty="0"/>
              <a:t>Peak pressure ratio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942F4C-7B81-8B98-46D0-1384A04774B3}"/>
              </a:ext>
            </a:extLst>
          </p:cNvPr>
          <p:cNvSpPr txBox="1"/>
          <p:nvPr/>
        </p:nvSpPr>
        <p:spPr>
          <a:xfrm>
            <a:off x="1620877" y="1632378"/>
            <a:ext cx="1727269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noProof="0" dirty="0"/>
              <a:t>AR = 0.825</a:t>
            </a:r>
            <a:br>
              <a:rPr lang="en-GB" sz="1200" noProof="0" dirty="0"/>
            </a:br>
            <a:r>
              <a:rPr lang="en-GB" sz="1200" noProof="0" dirty="0"/>
              <a:t>Rotor peak efficiency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7138B2-9AA4-5276-1ACF-3C5AB2FE4BD3}"/>
              </a:ext>
            </a:extLst>
          </p:cNvPr>
          <p:cNvSpPr txBox="1"/>
          <p:nvPr/>
        </p:nvSpPr>
        <p:spPr>
          <a:xfrm>
            <a:off x="3412435" y="949710"/>
            <a:ext cx="5367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noProof="0" dirty="0"/>
              <a:t>Rotor suction surface flow field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E9E42B-CDB9-BDF2-D6FB-E2965B1AD8EF}"/>
              </a:ext>
            </a:extLst>
          </p:cNvPr>
          <p:cNvSpPr txBox="1"/>
          <p:nvPr/>
        </p:nvSpPr>
        <p:spPr>
          <a:xfrm>
            <a:off x="1995777" y="1231847"/>
            <a:ext cx="82004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C</a:t>
            </a:r>
            <a:r>
              <a:rPr lang="en-GB" sz="1400" noProof="0" dirty="0" err="1"/>
              <a:t>ontours</a:t>
            </a:r>
            <a:r>
              <a:rPr lang="en-GB" sz="1400" noProof="0" dirty="0"/>
              <a:t> of static pressure, limiting streamlines and shaded green </a:t>
            </a:r>
            <a:r>
              <a:rPr lang="en-GB" sz="1400" noProof="0" dirty="0" err="1"/>
              <a:t>isosurface</a:t>
            </a:r>
            <a:r>
              <a:rPr lang="en-GB" sz="1400" noProof="0" dirty="0"/>
              <a:t> of </a:t>
            </a:r>
            <a:r>
              <a:rPr lang="en-GB" sz="1400" i="1" noProof="0" dirty="0"/>
              <a:t>V</a:t>
            </a:r>
            <a:r>
              <a:rPr lang="en-GB" sz="1400" i="1" baseline="-25000" noProof="0" dirty="0"/>
              <a:t>x</a:t>
            </a:r>
            <a:r>
              <a:rPr lang="en-GB" sz="1400" noProof="0" dirty="0"/>
              <a:t> = 0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28EF3A-42FA-6A1C-AAE1-B4B83B664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091" y="2094043"/>
            <a:ext cx="4044843" cy="39184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3763B3-2DBC-D1D4-B8B6-4C52DBB0AE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4031" y="2145630"/>
            <a:ext cx="4089600" cy="39618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C13F070-D15C-7AAB-3FF6-EBDB410976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16807" y="2133726"/>
            <a:ext cx="4089600" cy="39618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DB09A8C-1508-9595-C7BA-19EA81217DC3}"/>
              </a:ext>
            </a:extLst>
          </p:cNvPr>
          <p:cNvSpPr txBox="1"/>
          <p:nvPr/>
        </p:nvSpPr>
        <p:spPr>
          <a:xfrm>
            <a:off x="7239124" y="6141597"/>
            <a:ext cx="1995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noProof="0" dirty="0"/>
              <a:t>Onset of TE separation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D3BC0FD-7D5E-72CF-A3BB-13D9D5153EF9}"/>
              </a:ext>
            </a:extLst>
          </p:cNvPr>
          <p:cNvSpPr txBox="1"/>
          <p:nvPr/>
        </p:nvSpPr>
        <p:spPr>
          <a:xfrm>
            <a:off x="5965579" y="6129859"/>
            <a:ext cx="19951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noProof="0" dirty="0"/>
              <a:t>Shock-induced separation downstream of LE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FE0B57A-8A53-0249-BEDF-149A14E17842}"/>
              </a:ext>
            </a:extLst>
          </p:cNvPr>
          <p:cNvCxnSpPr>
            <a:cxnSpLocks/>
            <a:stCxn id="38" idx="0"/>
          </p:cNvCxnSpPr>
          <p:nvPr/>
        </p:nvCxnSpPr>
        <p:spPr>
          <a:xfrm flipH="1" flipV="1">
            <a:off x="5689600" y="3200400"/>
            <a:ext cx="1273545" cy="2929459"/>
          </a:xfrm>
          <a:prstGeom prst="straightConnector1">
            <a:avLst/>
          </a:prstGeom>
          <a:ln w="15875">
            <a:solidFill>
              <a:schemeClr val="tx1"/>
            </a:solidFill>
            <a:tailEnd type="stealth" w="lg" len="lg"/>
          </a:ln>
          <a:effectLst>
            <a:glow rad="25400">
              <a:schemeClr val="bg1">
                <a:alpha val="8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14A97B6-947B-186B-9AE5-BD98B47C9F7F}"/>
              </a:ext>
            </a:extLst>
          </p:cNvPr>
          <p:cNvCxnSpPr>
            <a:cxnSpLocks/>
          </p:cNvCxnSpPr>
          <p:nvPr/>
        </p:nvCxnSpPr>
        <p:spPr>
          <a:xfrm flipH="1" flipV="1">
            <a:off x="6719455" y="4225636"/>
            <a:ext cx="1504176" cy="1904223"/>
          </a:xfrm>
          <a:prstGeom prst="straightConnector1">
            <a:avLst/>
          </a:prstGeom>
          <a:ln w="15875">
            <a:solidFill>
              <a:schemeClr val="tx1"/>
            </a:solidFill>
            <a:tailEnd type="stealth" w="lg" len="lg"/>
          </a:ln>
          <a:effectLst>
            <a:glow rad="25400">
              <a:schemeClr val="bg1">
                <a:alpha val="8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A6414184-AEDD-159A-8FC1-F9A370DFF13A}"/>
              </a:ext>
            </a:extLst>
          </p:cNvPr>
          <p:cNvSpPr txBox="1"/>
          <p:nvPr/>
        </p:nvSpPr>
        <p:spPr>
          <a:xfrm>
            <a:off x="9194596" y="6149737"/>
            <a:ext cx="25611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noProof="0" dirty="0"/>
              <a:t>Shock-induced separation begins to merge with casing BL into corner separation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60E9E20-684D-A548-719D-AA572E7D10AE}"/>
              </a:ext>
            </a:extLst>
          </p:cNvPr>
          <p:cNvCxnSpPr>
            <a:cxnSpLocks/>
          </p:cNvCxnSpPr>
          <p:nvPr/>
        </p:nvCxnSpPr>
        <p:spPr>
          <a:xfrm flipH="1" flipV="1">
            <a:off x="10002982" y="2715491"/>
            <a:ext cx="472187" cy="3435958"/>
          </a:xfrm>
          <a:prstGeom prst="straightConnector1">
            <a:avLst/>
          </a:prstGeom>
          <a:ln w="15875">
            <a:solidFill>
              <a:schemeClr val="tx1"/>
            </a:solidFill>
            <a:tailEnd type="stealth" w="lg" len="lg"/>
          </a:ln>
          <a:effectLst>
            <a:glow rad="25400">
              <a:schemeClr val="bg1">
                <a:alpha val="8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013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65"/>
    </mc:Choice>
    <mc:Fallback xmlns="">
      <p:transition spd="slow" advTm="55965"/>
    </mc:Fallback>
  </mc:AlternateContent>
</p:sld>
</file>

<file path=ppt/theme/theme1.xml><?xml version="1.0" encoding="utf-8"?>
<a:theme xmlns:a="http://schemas.openxmlformats.org/drawingml/2006/main" name="ts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urbostream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20-02-12_unsteady_setup.pptx" id="{E646A4B7-0C24-4902-B518-29920A7F671D}" vid="{014E8AF0-0941-4435-BC50-70161028C0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ts_template</Template>
  <TotalTime>7821</TotalTime>
  <Words>2563</Words>
  <Application>Microsoft Macintosh PowerPoint</Application>
  <PresentationFormat>Widescreen</PresentationFormat>
  <Paragraphs>303</Paragraphs>
  <Slides>42</Slides>
  <Notes>31</Notes>
  <HiddenSlides>5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Helvetica</vt:lpstr>
      <vt:lpstr>ts_template</vt:lpstr>
      <vt:lpstr>ECL5/CATANA: Stability prediction at design and part speed</vt:lpstr>
      <vt:lpstr>Overview</vt:lpstr>
      <vt:lpstr>Introduction and Approach</vt:lpstr>
      <vt:lpstr>Predicting stability limits in transonic fans</vt:lpstr>
      <vt:lpstr>Approach: targeted simulations at 80% and 100% speed</vt:lpstr>
      <vt:lpstr>Standard industrial RANS/URANS simulation setup</vt:lpstr>
      <vt:lpstr>Steady Flow Field</vt:lpstr>
      <vt:lpstr>ECL5/CATANA steady performance map</vt:lpstr>
      <vt:lpstr>Steady CFD, 100%: blockage from shock-induced separation and endwall</vt:lpstr>
      <vt:lpstr>Steady CFD, 80%: onset of subsonic LE separation</vt:lpstr>
      <vt:lpstr>Design Speed: Spike-Type Rotating Stall</vt:lpstr>
      <vt:lpstr>Stall simulation approach at 100% speed</vt:lpstr>
      <vt:lpstr>Classic spike stall observed in casing static pressure traces</vt:lpstr>
      <vt:lpstr>Time history of operating point from stall simulation</vt:lpstr>
      <vt:lpstr>Last stable operating point</vt:lpstr>
      <vt:lpstr>Growth of shock-induced separation</vt:lpstr>
      <vt:lpstr>Growth of shock-induced separation</vt:lpstr>
      <vt:lpstr>Growth of shock-induced separation</vt:lpstr>
      <vt:lpstr>LE separation, increase in incidence in neighbouring passage </vt:lpstr>
      <vt:lpstr>Stall cell propagates circumferentially</vt:lpstr>
      <vt:lpstr>Continued growth and propagation of stall cell</vt:lpstr>
      <vt:lpstr>Continued growth and propagation of stall cell</vt:lpstr>
      <vt:lpstr>Continued growth and propagation of stall cell</vt:lpstr>
      <vt:lpstr>Fully developed part-span rotating stall</vt:lpstr>
      <vt:lpstr>Fully developed part-span rotating stall</vt:lpstr>
      <vt:lpstr>Fully developed part-span rotating stall</vt:lpstr>
      <vt:lpstr>Blade-to-blade flow field: combination of blade and endwall blockage</vt:lpstr>
      <vt:lpstr>Blade-to-blade flow field (static view)</vt:lpstr>
      <vt:lpstr>Blade-to-blade flow field (detail view)</vt:lpstr>
      <vt:lpstr>Blade-to-blade flow field: combination of blade and endwall blockage</vt:lpstr>
      <vt:lpstr>Blade-to-blade flow field (animations)</vt:lpstr>
      <vt:lpstr>Part Speed: Onset of Unsteady Flow</vt:lpstr>
      <vt:lpstr>Experimental observations at 80% speed: NSV at low flow rates</vt:lpstr>
      <vt:lpstr>Experimental observations and analysis at 80% speed: NSV at low flow rates</vt:lpstr>
      <vt:lpstr>Spot-check unsteady simulations at 80% speed</vt:lpstr>
      <vt:lpstr>Unsteady simulations at 80% speed</vt:lpstr>
      <vt:lpstr>Onset of unsteady flow at low mass flow rates</vt:lpstr>
      <vt:lpstr>Pattern of separated flow with increasing blockage at low flow rates</vt:lpstr>
      <vt:lpstr>Unsteady blockage distribution in relative frame</vt:lpstr>
      <vt:lpstr>Unsteady blockage distribution in relative frame</vt:lpstr>
      <vt:lpstr>Conclusions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Turbostream presentation</dc:title>
  <dc:creator>Tobias Brandvik</dc:creator>
  <cp:lastModifiedBy>Ewan Gunn</cp:lastModifiedBy>
  <cp:revision>294</cp:revision>
  <dcterms:created xsi:type="dcterms:W3CDTF">2020-04-01T08:46:09Z</dcterms:created>
  <dcterms:modified xsi:type="dcterms:W3CDTF">2025-07-23T08:57:40Z</dcterms:modified>
</cp:coreProperties>
</file>